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73" r:id="rId2"/>
    <p:sldId id="259" r:id="rId3"/>
    <p:sldId id="275" r:id="rId4"/>
    <p:sldId id="276" r:id="rId5"/>
    <p:sldId id="266" r:id="rId6"/>
    <p:sldId id="286" r:id="rId7"/>
    <p:sldId id="274" r:id="rId8"/>
    <p:sldId id="287" r:id="rId9"/>
    <p:sldId id="288" r:id="rId10"/>
    <p:sldId id="260" r:id="rId11"/>
    <p:sldId id="268" r:id="rId12"/>
    <p:sldId id="281" r:id="rId13"/>
    <p:sldId id="277" r:id="rId14"/>
    <p:sldId id="289" r:id="rId15"/>
    <p:sldId id="278" r:id="rId16"/>
    <p:sldId id="282" r:id="rId17"/>
    <p:sldId id="290" r:id="rId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ntiuhinAL" initials="P" lastIdx="8" clrIdx="0"/>
  <p:cmAuthor id="1" name="alena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877"/>
    <a:srgbClr val="0F21A5"/>
    <a:srgbClr val="E3F4E2"/>
    <a:srgbClr val="2C42E4"/>
    <a:srgbClr val="0A5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0" autoAdjust="0"/>
    <p:restoredTop sz="99879" autoAdjust="0"/>
  </p:normalViewPr>
  <p:slideViewPr>
    <p:cSldViewPr>
      <p:cViewPr>
        <p:scale>
          <a:sx n="100" d="100"/>
          <a:sy n="100" d="100"/>
        </p:scale>
        <p:origin x="-60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42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DA795-8D19-4446-A63D-831552B5814A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F3940-370B-4464-9A0D-5443526F5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31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3940-370B-4464-9A0D-5443526F538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73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35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5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0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8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27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72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36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0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3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1FA80-949F-4D6A-9F55-96D51710C265}" type="datetimeFigureOut">
              <a:rPr lang="ru-RU" smtClean="0"/>
              <a:t>13.08.2014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51BA7-21E1-4F3B-94BE-012BFE6DA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3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2.jpg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19257" r="11816" b="8969"/>
          <a:stretch/>
        </p:blipFill>
        <p:spPr>
          <a:xfrm>
            <a:off x="-36512" y="493375"/>
            <a:ext cx="9144000" cy="6367254"/>
          </a:xfrm>
          <a:prstGeom prst="rect">
            <a:avLst/>
          </a:prstGeom>
          <a:ln w="3810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36512" y="-45516"/>
            <a:ext cx="9144000" cy="882227"/>
          </a:xfrm>
          <a:prstGeom prst="rect">
            <a:avLst/>
          </a:prstGeom>
          <a:solidFill>
            <a:srgbClr val="0F21A5"/>
          </a:solidFill>
          <a:ln w="7620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ГОСУДАРСТВЕННОЕ УНИТАРНОЕ ПРЕДПРИЯТИЕ МОСКОВСКОЙ ОБЛАСТИ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</a:t>
            </a:r>
            <a:r>
              <a:rPr lang="ru-RU" dirty="0"/>
              <a:t>ГУП МО </a:t>
            </a:r>
            <a:r>
              <a:rPr lang="ru-RU" dirty="0" smtClean="0"/>
              <a:t>«НИИПРОЕКТ</a:t>
            </a:r>
            <a:r>
              <a:rPr lang="ru-RU" dirty="0"/>
              <a:t>»</a:t>
            </a:r>
            <a:endParaRPr lang="ru-RU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271" y="50772"/>
            <a:ext cx="571958" cy="7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4941168"/>
            <a:ext cx="4464496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3F4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Адресные ориентиры территории застройки:___________________________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27763" r="59276" b="14657"/>
          <a:stretch/>
        </p:blipFill>
        <p:spPr>
          <a:xfrm>
            <a:off x="755576" y="4077072"/>
            <a:ext cx="2808312" cy="262109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t="4682"/>
          <a:stretch>
            <a:fillRect/>
          </a:stretch>
        </p:blipFill>
        <p:spPr bwMode="auto">
          <a:xfrm>
            <a:off x="59740" y="50771"/>
            <a:ext cx="623827" cy="71424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1150546" y="3394"/>
            <a:ext cx="7416254" cy="21544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Narkisim" pitchFamily="34" charset="-79"/>
              </a:rPr>
              <a:t>МИНИСТЕРСТВО СТРОИТЕЛЬНОГО КОМПЛЕКСА МОСКОВСКОЙ ОБЛАСТИ</a:t>
            </a:r>
            <a:endParaRPr lang="ru-RU" sz="1400" b="1" dirty="0">
              <a:solidFill>
                <a:schemeClr val="bg1"/>
              </a:solidFill>
              <a:cs typeface="Narkisim" pitchFamily="34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052736"/>
            <a:ext cx="7992888" cy="2862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ОБРАЗЕЦ ПРЕЗЕНТАЦИИ            </a:t>
            </a: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проекту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(жилищного, промышленного, складского, торгово-офисного и иного строительства) </a:t>
            </a: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52E6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части вопроса </a:t>
            </a:r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4584D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(согласования концепции, утверждения проекта планировки территории, выдачи ГПЗУ, разрешения на строительство, разрешения на ввод в эксплуатацию)</a:t>
            </a:r>
            <a:endParaRPr lang="ru-RU" sz="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4584D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ГРАДОСТРОИТЕЛЬНОГО СОВЕТА МОСКОВСКОЙ ОБЛАСТИ (И/ИЛИ МЕЖВЕДОМСТВЕННОЙ КОМИССИИ)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4149080"/>
            <a:ext cx="4582214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3F4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Застройщик:_____________________</a:t>
            </a:r>
          </a:p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3F4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Адрес регистрации:_____________________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3F4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5661248"/>
            <a:ext cx="4464496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3F4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Рассмотрение на МВК:_________________</a:t>
            </a:r>
          </a:p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3F4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Рассмотрение на Градостроительном совете:_______________________________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3F4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89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21977" r="6092" b="-583"/>
          <a:stretch/>
        </p:blipFill>
        <p:spPr>
          <a:xfrm>
            <a:off x="360000" y="1340768"/>
            <a:ext cx="8460000" cy="507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88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5904656" cy="81845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>
              <a:bevelT w="25400"/>
              <a:bevelB/>
            </a:sp3d>
          </a:bodyPr>
          <a:lstStyle/>
          <a:p>
            <a:r>
              <a:rPr lang="ru-RU" sz="2400" b="1" dirty="0" smtClean="0">
                <a:solidFill>
                  <a:schemeClr val="bg1"/>
                </a:solidFill>
                <a:cs typeface="Arial"/>
              </a:rPr>
              <a:t>ПРОЕКТНЫЙ ПЛАН ЗАСТРОЙКИ</a:t>
            </a:r>
            <a:r>
              <a:rPr lang="en-US" sz="2400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cs typeface="Arial"/>
              </a:rPr>
              <a:t>(</a:t>
            </a:r>
            <a:r>
              <a:rPr lang="ru-RU" sz="2400" dirty="0" smtClean="0">
                <a:solidFill>
                  <a:schemeClr val="bg1"/>
                </a:solidFill>
                <a:cs typeface="Arial"/>
              </a:rPr>
              <a:t>выполняется при отсутствии 3</a:t>
            </a:r>
            <a:r>
              <a:rPr lang="en-US" sz="2400" dirty="0" smtClean="0">
                <a:solidFill>
                  <a:schemeClr val="bg1"/>
                </a:solidFill>
                <a:cs typeface="Arial"/>
              </a:rPr>
              <a:t>D</a:t>
            </a:r>
            <a:r>
              <a:rPr lang="ru-RU" sz="2400" dirty="0" smtClean="0">
                <a:solidFill>
                  <a:schemeClr val="bg1"/>
                </a:solidFill>
                <a:cs typeface="Arial"/>
              </a:rPr>
              <a:t> проектного плана застройки)</a:t>
            </a:r>
            <a:endParaRPr lang="ru-RU" sz="24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A71112"/>
              </a:clrFrom>
              <a:clrTo>
                <a:srgbClr val="A711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r="-6527"/>
          <a:stretch/>
        </p:blipFill>
        <p:spPr>
          <a:xfrm rot="518718">
            <a:off x="684198" y="1703241"/>
            <a:ext cx="10058015" cy="473567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7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3131840" y="2132856"/>
            <a:ext cx="1296144" cy="288030"/>
          </a:xfrm>
          <a:prstGeom prst="rect">
            <a:avLst/>
          </a:prstGeom>
          <a:solidFill>
            <a:schemeClr val="bg1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Школа на 1000 мест</a:t>
            </a:r>
          </a:p>
          <a:p>
            <a:pPr marL="0" indent="0">
              <a:buNone/>
            </a:pPr>
            <a:endParaRPr lang="ru-RU" sz="10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987824" y="2420888"/>
            <a:ext cx="432048" cy="1457880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2"/>
          <p:cNvSpPr txBox="1">
            <a:spLocks/>
          </p:cNvSpPr>
          <p:nvPr/>
        </p:nvSpPr>
        <p:spPr>
          <a:xfrm>
            <a:off x="3563888" y="2564904"/>
            <a:ext cx="1335487" cy="446832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Начальная школа на </a:t>
            </a:r>
          </a:p>
          <a:p>
            <a:pPr marL="0" indent="0" algn="ctr">
              <a:buNone/>
            </a:pPr>
            <a:r>
              <a:rPr lang="ru-RU" sz="1000" b="1" dirty="0" smtClean="0"/>
              <a:t>80 мест</a:t>
            </a:r>
            <a:endParaRPr lang="ru-RU" sz="1000" b="1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995936" y="2996952"/>
            <a:ext cx="288032" cy="1152128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дзаголовок 2"/>
          <p:cNvSpPr txBox="1">
            <a:spLocks/>
          </p:cNvSpPr>
          <p:nvPr/>
        </p:nvSpPr>
        <p:spPr>
          <a:xfrm>
            <a:off x="4355976" y="3284984"/>
            <a:ext cx="1029251" cy="347801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Детский сад на 100 мест    </a:t>
            </a:r>
            <a:endParaRPr lang="ru-RU" sz="1000" b="1" dirty="0"/>
          </a:p>
        </p:txBody>
      </p:sp>
      <p:cxnSp>
        <p:nvCxnSpPr>
          <p:cNvPr id="21" name="Прямая со стрелкой 20"/>
          <p:cNvCxnSpPr>
            <a:endCxn id="24" idx="2"/>
          </p:cNvCxnSpPr>
          <p:nvPr/>
        </p:nvCxnSpPr>
        <p:spPr>
          <a:xfrm flipV="1">
            <a:off x="1547664" y="2132856"/>
            <a:ext cx="874666" cy="749964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одзаголовок 2"/>
          <p:cNvSpPr txBox="1">
            <a:spLocks/>
          </p:cNvSpPr>
          <p:nvPr/>
        </p:nvSpPr>
        <p:spPr>
          <a:xfrm>
            <a:off x="1907704" y="1785055"/>
            <a:ext cx="1029251" cy="347801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Детский сад на 100 мест    </a:t>
            </a:r>
            <a:endParaRPr lang="ru-RU" sz="1000" b="1" dirty="0"/>
          </a:p>
        </p:txBody>
      </p:sp>
      <p:cxnSp>
        <p:nvCxnSpPr>
          <p:cNvPr id="25" name="Прямая со стрелкой 24"/>
          <p:cNvCxnSpPr>
            <a:endCxn id="20" idx="2"/>
          </p:cNvCxnSpPr>
          <p:nvPr/>
        </p:nvCxnSpPr>
        <p:spPr>
          <a:xfrm flipV="1">
            <a:off x="4355976" y="3632785"/>
            <a:ext cx="514626" cy="660311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одзаголовок 2"/>
          <p:cNvSpPr txBox="1">
            <a:spLocks/>
          </p:cNvSpPr>
          <p:nvPr/>
        </p:nvSpPr>
        <p:spPr>
          <a:xfrm>
            <a:off x="4139952" y="6093296"/>
            <a:ext cx="1343451" cy="275792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Гараж на 100 мест    </a:t>
            </a:r>
            <a:endParaRPr lang="ru-RU" sz="10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5508104" y="5949280"/>
            <a:ext cx="432050" cy="288032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дзаголовок 2"/>
          <p:cNvSpPr txBox="1">
            <a:spLocks/>
          </p:cNvSpPr>
          <p:nvPr/>
        </p:nvSpPr>
        <p:spPr>
          <a:xfrm>
            <a:off x="5720172" y="3429000"/>
            <a:ext cx="1588132" cy="504056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Многофункциональный центр с подземным этажом</a:t>
            </a:r>
            <a:endParaRPr lang="ru-RU" sz="1000" b="1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4899375" y="3933057"/>
            <a:ext cx="1544833" cy="1008111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одзаголовок 2"/>
          <p:cNvSpPr txBox="1">
            <a:spLocks/>
          </p:cNvSpPr>
          <p:nvPr/>
        </p:nvSpPr>
        <p:spPr>
          <a:xfrm>
            <a:off x="6908921" y="4206304"/>
            <a:ext cx="1335487" cy="590848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err="1" smtClean="0"/>
              <a:t>Среднеэтажная</a:t>
            </a:r>
            <a:r>
              <a:rPr lang="ru-RU" sz="1000" b="1" dirty="0" smtClean="0"/>
              <a:t> многоквартирная жилая застройка</a:t>
            </a:r>
            <a:endParaRPr lang="ru-RU" sz="1000" b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6180039" y="4797153"/>
            <a:ext cx="1128265" cy="720079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одзаголовок 2"/>
          <p:cNvSpPr txBox="1">
            <a:spLocks/>
          </p:cNvSpPr>
          <p:nvPr/>
        </p:nvSpPr>
        <p:spPr>
          <a:xfrm>
            <a:off x="899592" y="5574456"/>
            <a:ext cx="1440160" cy="734864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Многоэтажная многоквартирная жилая застройка этажностью _______</a:t>
            </a:r>
            <a:endParaRPr lang="ru-RU" sz="1000" b="1" dirty="0"/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1567335" y="4695979"/>
            <a:ext cx="466480" cy="878477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292080" y="1045185"/>
            <a:ext cx="3528392" cy="1954381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1100" b="1" dirty="0" smtClean="0"/>
              <a:t> </a:t>
            </a:r>
            <a:r>
              <a:rPr lang="ru-RU" sz="1100" b="1" dirty="0" err="1" smtClean="0">
                <a:solidFill>
                  <a:srgbClr val="0F21A5"/>
                </a:solidFill>
              </a:rPr>
              <a:t>Технико</a:t>
            </a:r>
            <a:r>
              <a:rPr lang="ru-RU" sz="1100" b="1" dirty="0" smtClean="0">
                <a:solidFill>
                  <a:srgbClr val="0F21A5"/>
                </a:solidFill>
              </a:rPr>
              <a:t> –экономические показатели застройки: </a:t>
            </a:r>
          </a:p>
          <a:p>
            <a:r>
              <a:rPr lang="ru-RU" sz="1100" b="1" dirty="0" smtClean="0">
                <a:solidFill>
                  <a:srgbClr val="0F21A5"/>
                </a:solidFill>
              </a:rPr>
              <a:t>Общая площадь жилых объектов – _______кв. м</a:t>
            </a:r>
            <a:r>
              <a:rPr lang="en-US" sz="1100" b="1" dirty="0" smtClean="0">
                <a:solidFill>
                  <a:srgbClr val="0F21A5"/>
                </a:solidFill>
              </a:rPr>
              <a:t>.</a:t>
            </a:r>
            <a:endParaRPr lang="ru-RU" sz="1100" b="1" dirty="0" smtClean="0">
              <a:solidFill>
                <a:srgbClr val="0F21A5"/>
              </a:solidFill>
            </a:endParaRPr>
          </a:p>
          <a:p>
            <a:r>
              <a:rPr lang="ru-RU" sz="1100" b="1" dirty="0" smtClean="0">
                <a:solidFill>
                  <a:srgbClr val="0F21A5"/>
                </a:solidFill>
              </a:rPr>
              <a:t>Проектное население - __________ чел.</a:t>
            </a:r>
          </a:p>
          <a:p>
            <a:r>
              <a:rPr lang="ru-RU" sz="1100" b="1" dirty="0" smtClean="0">
                <a:solidFill>
                  <a:srgbClr val="0F21A5"/>
                </a:solidFill>
              </a:rPr>
              <a:t>Плотность застройки  - _____ </a:t>
            </a:r>
            <a:r>
              <a:rPr lang="ru-RU" sz="1100" b="1" dirty="0" err="1" smtClean="0">
                <a:solidFill>
                  <a:srgbClr val="0F21A5"/>
                </a:solidFill>
              </a:rPr>
              <a:t>тыс.кв.м</a:t>
            </a:r>
            <a:r>
              <a:rPr lang="ru-RU" sz="1100" b="1" dirty="0" smtClean="0">
                <a:solidFill>
                  <a:srgbClr val="0F21A5"/>
                </a:solidFill>
              </a:rPr>
              <a:t>/га</a:t>
            </a:r>
            <a:r>
              <a:rPr lang="en-US" sz="1100" b="1" dirty="0">
                <a:solidFill>
                  <a:srgbClr val="0F21A5"/>
                </a:solidFill>
              </a:rPr>
              <a:t>.</a:t>
            </a:r>
            <a:endParaRPr lang="ru-RU" sz="1100" b="1" dirty="0" smtClean="0">
              <a:solidFill>
                <a:srgbClr val="0F21A5"/>
              </a:solidFill>
            </a:endParaRPr>
          </a:p>
          <a:p>
            <a:r>
              <a:rPr lang="ru-RU" sz="1100" b="1" dirty="0" smtClean="0">
                <a:solidFill>
                  <a:srgbClr val="0F21A5"/>
                </a:solidFill>
              </a:rPr>
              <a:t>Количество создаваемых мест:</a:t>
            </a:r>
          </a:p>
          <a:p>
            <a:r>
              <a:rPr lang="ru-RU" sz="1100" b="1" dirty="0" smtClean="0">
                <a:solidFill>
                  <a:srgbClr val="0F21A5"/>
                </a:solidFill>
              </a:rPr>
              <a:t>в детских садах - _____;</a:t>
            </a:r>
          </a:p>
          <a:p>
            <a:r>
              <a:rPr lang="ru-RU" sz="1100" b="1" dirty="0" smtClean="0">
                <a:solidFill>
                  <a:srgbClr val="0F21A5"/>
                </a:solidFill>
              </a:rPr>
              <a:t>в школах - __________;</a:t>
            </a:r>
          </a:p>
          <a:p>
            <a:r>
              <a:rPr lang="ru-RU" sz="1100" b="1" dirty="0" smtClean="0">
                <a:solidFill>
                  <a:srgbClr val="0F21A5"/>
                </a:solidFill>
              </a:rPr>
              <a:t>в лечебных объектах - _______.</a:t>
            </a:r>
          </a:p>
          <a:p>
            <a:r>
              <a:rPr lang="ru-RU" sz="1100" b="1" dirty="0" smtClean="0">
                <a:solidFill>
                  <a:srgbClr val="0F21A5"/>
                </a:solidFill>
              </a:rPr>
              <a:t>Площадь создаваемых объектов физкультуры и спорта - _______</a:t>
            </a:r>
            <a:r>
              <a:rPr lang="ru-RU" sz="1100" b="1" dirty="0" err="1" smtClean="0">
                <a:solidFill>
                  <a:srgbClr val="0F21A5"/>
                </a:solidFill>
              </a:rPr>
              <a:t>кв.м</a:t>
            </a:r>
            <a:r>
              <a:rPr lang="ru-RU" sz="1100" b="1" dirty="0">
                <a:solidFill>
                  <a:srgbClr val="0F21A5"/>
                </a:solidFill>
              </a:rPr>
              <a:t>.</a:t>
            </a:r>
            <a:endParaRPr lang="ru-RU" sz="1100" b="1" dirty="0" smtClean="0">
              <a:solidFill>
                <a:srgbClr val="0F21A5"/>
              </a:solidFill>
            </a:endParaRPr>
          </a:p>
          <a:p>
            <a:r>
              <a:rPr lang="ru-RU" sz="1100" b="1" dirty="0" smtClean="0">
                <a:solidFill>
                  <a:srgbClr val="0F21A5"/>
                </a:solidFill>
              </a:rPr>
              <a:t>Количество создаваемых парковочных мест -___.</a:t>
            </a:r>
          </a:p>
        </p:txBody>
      </p:sp>
    </p:spTree>
    <p:extLst>
      <p:ext uri="{BB962C8B-B14F-4D97-AF65-F5344CB8AC3E}">
        <p14:creationId xmlns:p14="http://schemas.microsoft.com/office/powerpoint/2010/main" val="20792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063949"/>
            <a:ext cx="6984776" cy="50758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816" y="-171400"/>
            <a:ext cx="6141368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w="25400"/>
            </a:sp3d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Arial" pitchFamily="34" charset="0"/>
              </a:rPr>
              <a:t>3D </a:t>
            </a: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ПРОЕКТНЫЙ ПЛАН ЗАСТРОЙКИ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53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51720" y="3284984"/>
            <a:ext cx="1480120" cy="288032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Школа на 1000 мест     </a:t>
            </a:r>
            <a:endParaRPr lang="ru-RU" sz="1000" b="1" dirty="0"/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2555776" y="2852936"/>
            <a:ext cx="1407495" cy="374824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Начальная школа на </a:t>
            </a:r>
          </a:p>
          <a:p>
            <a:pPr marL="0" indent="0" algn="ctr">
              <a:buNone/>
            </a:pPr>
            <a:r>
              <a:rPr lang="ru-RU" sz="1000" b="1" dirty="0" smtClean="0"/>
              <a:t>80 мест</a:t>
            </a:r>
            <a:endParaRPr lang="ru-RU" sz="1000" b="1" dirty="0"/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3341434" y="2132856"/>
            <a:ext cx="1029251" cy="347801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Детский сад на 100 мест    </a:t>
            </a:r>
            <a:endParaRPr lang="ru-RU" sz="1000" b="1" dirty="0"/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3631940" y="1052736"/>
            <a:ext cx="1588132" cy="504056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Многофункциональный центр с подземным этажом</a:t>
            </a:r>
            <a:endParaRPr lang="ru-RU" sz="1000" b="1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7719213" y="1425015"/>
            <a:ext cx="1029251" cy="347801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Гаражи на 100 мест    </a:t>
            </a:r>
            <a:endParaRPr lang="ru-RU" sz="1000" b="1" dirty="0"/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899592" y="4581128"/>
            <a:ext cx="1029251" cy="347801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Детский сад на 100 мест    </a:t>
            </a:r>
            <a:endParaRPr lang="ru-RU" sz="1000" b="1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1928843" y="4906281"/>
            <a:ext cx="493487" cy="394927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7" idx="3"/>
          </p:cNvCxnSpPr>
          <p:nvPr/>
        </p:nvCxnSpPr>
        <p:spPr>
          <a:xfrm flipH="1" flipV="1">
            <a:off x="3531840" y="3429000"/>
            <a:ext cx="525536" cy="322922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1" idx="3"/>
          </p:cNvCxnSpPr>
          <p:nvPr/>
        </p:nvCxnSpPr>
        <p:spPr>
          <a:xfrm flipH="1" flipV="1">
            <a:off x="3963271" y="3040348"/>
            <a:ext cx="608730" cy="561550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4381432" y="2464015"/>
            <a:ext cx="576064" cy="568941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5220072" y="1556792"/>
            <a:ext cx="288032" cy="936105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7092280" y="1772816"/>
            <a:ext cx="626933" cy="352917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/>
          <p:cNvSpPr txBox="1">
            <a:spLocks/>
          </p:cNvSpPr>
          <p:nvPr/>
        </p:nvSpPr>
        <p:spPr>
          <a:xfrm>
            <a:off x="7452320" y="5085184"/>
            <a:ext cx="1440160" cy="734864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Многоэтажная многоквартирная жилая застройка этажностью ____</a:t>
            </a:r>
            <a:endParaRPr lang="ru-RU" sz="1000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732240" y="4437112"/>
            <a:ext cx="720080" cy="648073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одзаголовок 2"/>
          <p:cNvSpPr txBox="1">
            <a:spLocks/>
          </p:cNvSpPr>
          <p:nvPr/>
        </p:nvSpPr>
        <p:spPr>
          <a:xfrm>
            <a:off x="5796136" y="908720"/>
            <a:ext cx="1335487" cy="720080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err="1" smtClean="0"/>
              <a:t>Среднеэтажная</a:t>
            </a:r>
            <a:r>
              <a:rPr lang="ru-RU" sz="1000" b="1" dirty="0" smtClean="0"/>
              <a:t> многоквартирная жилая застройка этажностью ____</a:t>
            </a:r>
            <a:endParaRPr lang="ru-RU" sz="10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6012160" y="1628800"/>
            <a:ext cx="432048" cy="576064"/>
          </a:xfrm>
          <a:prstGeom prst="straightConnector1">
            <a:avLst/>
          </a:prstGeom>
          <a:ln w="19050" cap="sq" cmpd="sng">
            <a:solidFill>
              <a:srgbClr val="FF0000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07504" y="980728"/>
            <a:ext cx="2952328" cy="178510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1000" b="1" dirty="0" err="1" smtClean="0">
                <a:solidFill>
                  <a:srgbClr val="0F21A5"/>
                </a:solidFill>
              </a:rPr>
              <a:t>Технико</a:t>
            </a:r>
            <a:r>
              <a:rPr lang="ru-RU" sz="1000" b="1" dirty="0" smtClean="0">
                <a:solidFill>
                  <a:srgbClr val="0F21A5"/>
                </a:solidFill>
              </a:rPr>
              <a:t> –экономические показатели застройки: </a:t>
            </a:r>
          </a:p>
          <a:p>
            <a:r>
              <a:rPr lang="ru-RU" sz="1000" b="1" dirty="0" smtClean="0">
                <a:solidFill>
                  <a:srgbClr val="0F21A5"/>
                </a:solidFill>
              </a:rPr>
              <a:t>Общая площадь жилых объектов – _______кв. м</a:t>
            </a:r>
            <a:r>
              <a:rPr lang="en-US" sz="1000" b="1" dirty="0" smtClean="0">
                <a:solidFill>
                  <a:srgbClr val="0F21A5"/>
                </a:solidFill>
              </a:rPr>
              <a:t>.</a:t>
            </a:r>
            <a:endParaRPr lang="ru-RU" sz="1000" b="1" dirty="0" smtClean="0">
              <a:solidFill>
                <a:srgbClr val="0F21A5"/>
              </a:solidFill>
            </a:endParaRPr>
          </a:p>
          <a:p>
            <a:r>
              <a:rPr lang="ru-RU" sz="1000" b="1" dirty="0" smtClean="0">
                <a:solidFill>
                  <a:srgbClr val="0F21A5"/>
                </a:solidFill>
              </a:rPr>
              <a:t>Проектное население - __________ чел.</a:t>
            </a:r>
          </a:p>
          <a:p>
            <a:r>
              <a:rPr lang="ru-RU" sz="1000" b="1" dirty="0" smtClean="0">
                <a:solidFill>
                  <a:srgbClr val="0F21A5"/>
                </a:solidFill>
              </a:rPr>
              <a:t>Плотность застройки  - _____ </a:t>
            </a:r>
            <a:r>
              <a:rPr lang="ru-RU" sz="1000" b="1" dirty="0" err="1" smtClean="0">
                <a:solidFill>
                  <a:srgbClr val="0F21A5"/>
                </a:solidFill>
              </a:rPr>
              <a:t>тыс.кв.м</a:t>
            </a:r>
            <a:r>
              <a:rPr lang="ru-RU" sz="1000" b="1" dirty="0" smtClean="0">
                <a:solidFill>
                  <a:srgbClr val="0F21A5"/>
                </a:solidFill>
              </a:rPr>
              <a:t>/га</a:t>
            </a:r>
            <a:r>
              <a:rPr lang="en-US" sz="1000" b="1" dirty="0">
                <a:solidFill>
                  <a:srgbClr val="0F21A5"/>
                </a:solidFill>
              </a:rPr>
              <a:t>.</a:t>
            </a:r>
            <a:endParaRPr lang="ru-RU" sz="1000" b="1" dirty="0" smtClean="0">
              <a:solidFill>
                <a:srgbClr val="0F21A5"/>
              </a:solidFill>
            </a:endParaRPr>
          </a:p>
          <a:p>
            <a:r>
              <a:rPr lang="ru-RU" sz="1000" b="1" dirty="0" smtClean="0">
                <a:solidFill>
                  <a:srgbClr val="0F21A5"/>
                </a:solidFill>
              </a:rPr>
              <a:t>Количество создаваемых мест:</a:t>
            </a:r>
          </a:p>
          <a:p>
            <a:r>
              <a:rPr lang="ru-RU" sz="1000" b="1" dirty="0" smtClean="0">
                <a:solidFill>
                  <a:srgbClr val="0F21A5"/>
                </a:solidFill>
              </a:rPr>
              <a:t>в детских садах - _____;</a:t>
            </a:r>
          </a:p>
          <a:p>
            <a:r>
              <a:rPr lang="ru-RU" sz="1000" b="1" dirty="0" smtClean="0">
                <a:solidFill>
                  <a:srgbClr val="0F21A5"/>
                </a:solidFill>
              </a:rPr>
              <a:t>в школах - __________;</a:t>
            </a:r>
          </a:p>
          <a:p>
            <a:r>
              <a:rPr lang="ru-RU" sz="1000" b="1" dirty="0" smtClean="0">
                <a:solidFill>
                  <a:srgbClr val="0F21A5"/>
                </a:solidFill>
              </a:rPr>
              <a:t>в лечебных объектах - _______.</a:t>
            </a:r>
          </a:p>
          <a:p>
            <a:r>
              <a:rPr lang="ru-RU" sz="1000" b="1" dirty="0" smtClean="0">
                <a:solidFill>
                  <a:srgbClr val="0F21A5"/>
                </a:solidFill>
              </a:rPr>
              <a:t>Площадь создаваемых объектов физкультуры и спорта - _______</a:t>
            </a:r>
            <a:r>
              <a:rPr lang="ru-RU" sz="1000" b="1" dirty="0" err="1" smtClean="0">
                <a:solidFill>
                  <a:srgbClr val="0F21A5"/>
                </a:solidFill>
              </a:rPr>
              <a:t>кв.м</a:t>
            </a:r>
            <a:r>
              <a:rPr lang="ru-RU" sz="1000" b="1" dirty="0">
                <a:solidFill>
                  <a:srgbClr val="0F21A5"/>
                </a:solidFill>
              </a:rPr>
              <a:t>.</a:t>
            </a:r>
            <a:endParaRPr lang="ru-RU" sz="1000" b="1" dirty="0" smtClean="0">
              <a:solidFill>
                <a:srgbClr val="0F21A5"/>
              </a:solidFill>
            </a:endParaRPr>
          </a:p>
          <a:p>
            <a:r>
              <a:rPr lang="ru-RU" sz="1000" b="1" dirty="0" smtClean="0">
                <a:solidFill>
                  <a:srgbClr val="0F21A5"/>
                </a:solidFill>
              </a:rPr>
              <a:t>Количество создаваемых парковочных мест -___.</a:t>
            </a:r>
          </a:p>
        </p:txBody>
      </p:sp>
    </p:spTree>
    <p:extLst>
      <p:ext uri="{BB962C8B-B14F-4D97-AF65-F5344CB8AC3E}">
        <p14:creationId xmlns:p14="http://schemas.microsoft.com/office/powerpoint/2010/main" val="16259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5976664" cy="764704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w="25400"/>
              <a:bevelB w="0"/>
            </a:sp3d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СХЕМА ОРГАНИЗАЦИИ УЛИЧНО-ДОРОЖНОЙ СЕТИ И СХЕМА ДВИЖЕНИЯ ТРАНСПОРТА 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7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 descr="Организация УДС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7920880" cy="588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4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171400"/>
            <a:ext cx="6048672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w="25400"/>
              <a:bevelB w="0"/>
            </a:sp3d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РАССЧЕТНЫЕ ПОКАЗАТЕЛИ </a:t>
            </a:r>
            <a:br>
              <a:rPr lang="ru-RU" sz="22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ПЛОТНОСТИ ЗАСТРОЙКИ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7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991701"/>
              </p:ext>
            </p:extLst>
          </p:nvPr>
        </p:nvGraphicFramePr>
        <p:xfrm>
          <a:off x="827584" y="1340768"/>
          <a:ext cx="7272808" cy="4591634"/>
        </p:xfrm>
        <a:graphic>
          <a:graphicData uri="http://schemas.openxmlformats.org/drawingml/2006/table">
            <a:tbl>
              <a:tblPr firstRow="1" firstCol="1" bandRow="1"/>
              <a:tblGrid>
                <a:gridCol w="3672408"/>
                <a:gridCol w="1728192"/>
                <a:gridCol w="1872208"/>
              </a:tblGrid>
              <a:tr h="136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Проект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РНГП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</a:tr>
              <a:tr h="67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Общая площадь жилой застройки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641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Общая площадь квартир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320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Плотность застройки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665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Обеспеченность жилой площадью</a:t>
                      </a:r>
                      <a:endParaRPr lang="ru-RU" sz="1200" b="1" i="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6056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Проектное население</a:t>
                      </a:r>
                      <a:endParaRPr lang="ru-RU" sz="1200" b="1" i="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320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Прочие объекты 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0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7403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171400"/>
            <a:ext cx="5976664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w="25400"/>
              <a:bevelB w="0"/>
            </a:sp3d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РАССЧЕТНЫЕ ПОКАЗАТЕЛИ ОБЕСПЕЧЕННОСТИ </a:t>
            </a:r>
            <a:br>
              <a:rPr lang="ru-RU" sz="22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ОБЪЕКТАМИ СОЦИАЛЬНОЙ  ИНФРАСТРУКТУРЫ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7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41511"/>
              </p:ext>
            </p:extLst>
          </p:nvPr>
        </p:nvGraphicFramePr>
        <p:xfrm>
          <a:off x="467544" y="1340768"/>
          <a:ext cx="8208913" cy="4879666"/>
        </p:xfrm>
        <a:graphic>
          <a:graphicData uri="http://schemas.openxmlformats.org/drawingml/2006/table">
            <a:tbl>
              <a:tblPr firstRow="1" firstCol="1" bandRow="1"/>
              <a:tblGrid>
                <a:gridCol w="2446887"/>
                <a:gridCol w="1420773"/>
                <a:gridCol w="1341842"/>
                <a:gridCol w="1357937"/>
                <a:gridCol w="1641474"/>
              </a:tblGrid>
              <a:tr h="1656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i="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Объекты </a:t>
                      </a: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социальной инфраструктуры 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региональным нормативам 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(кол-во мест)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местным нормативам 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(кол-во мест)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</a:t>
                      </a: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обеспеченность за </a:t>
                      </a: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счет нового </a:t>
                      </a: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строительства 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обеспеченность за счет существующей </a:t>
                      </a: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инфраструктуры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</a:tr>
              <a:tr h="67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Детские дошкольные </a:t>
                      </a:r>
                      <a:endParaRPr lang="ru-RU" sz="1200" b="1" i="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учреждения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641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Образовательные </a:t>
                      </a:r>
                      <a:endParaRPr lang="ru-RU" sz="1200" b="1" i="0" dirty="0" smtClean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учреждения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320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Поликлиники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665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Культурно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развлекательные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центры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605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Физкультурно</a:t>
                      </a: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оздоровительные </a:t>
                      </a: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центры 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  <a:tr h="320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Прочие объекты 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38100" prst="slope"/>
                      <a:lightRig rig="flood" dir="t"/>
                    </a:cell3D>
                    <a:solidFill>
                      <a:srgbClr val="E3F4E2">
                        <a:alpha val="21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1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171400"/>
            <a:ext cx="5904656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w="25400"/>
            </a:sp3d>
          </a:bodyPr>
          <a:lstStyle/>
          <a:p>
            <a:r>
              <a:rPr lang="ru-RU" sz="2000" b="1" dirty="0">
                <a:solidFill>
                  <a:prstClr val="white"/>
                </a:solidFill>
              </a:rPr>
              <a:t>РАССЧЕТНЫЕ ПОКАЗАТЕЛИ ОБЕСПЕЧЕННОСТИ </a:t>
            </a:r>
            <a:br>
              <a:rPr lang="ru-RU" sz="2000" b="1" dirty="0">
                <a:solidFill>
                  <a:prstClr val="white"/>
                </a:solidFill>
              </a:rPr>
            </a:br>
            <a:r>
              <a:rPr lang="ru-RU" sz="2000" b="1" dirty="0" smtClean="0">
                <a:solidFill>
                  <a:prstClr val="white"/>
                </a:solidFill>
              </a:rPr>
              <a:t>ОБЪЕКТАМИ КОММУНАЛЬНО-БЫТОВОЙ И ТРАНСПОРТНОЙ </a:t>
            </a:r>
            <a:r>
              <a:rPr lang="ru-RU" sz="2000" b="1" dirty="0">
                <a:solidFill>
                  <a:prstClr val="white"/>
                </a:solidFill>
              </a:rPr>
              <a:t>ИНФРАСТРУКТУР</a:t>
            </a:r>
            <a:r>
              <a:rPr lang="ru-RU" sz="2000" dirty="0">
                <a:solidFill>
                  <a:prstClr val="white"/>
                </a:solidFill>
              </a:rPr>
              <a:t>Ы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7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956757"/>
              </p:ext>
            </p:extLst>
          </p:nvPr>
        </p:nvGraphicFramePr>
        <p:xfrm>
          <a:off x="467544" y="1340768"/>
          <a:ext cx="7992888" cy="1768196"/>
        </p:xfrm>
        <a:graphic>
          <a:graphicData uri="http://schemas.openxmlformats.org/drawingml/2006/table">
            <a:tbl>
              <a:tblPr firstRow="1" firstCol="1" bandRow="1"/>
              <a:tblGrid>
                <a:gridCol w="1512168"/>
                <a:gridCol w="1245800"/>
                <a:gridCol w="1216540"/>
                <a:gridCol w="1714124"/>
                <a:gridCol w="2304256"/>
              </a:tblGrid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Объекты коммунально-бытового назначения 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региональным нормативам 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(__________)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местным нормативам 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(________)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обеспеченность за счет нового строительства 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обеспеченность за счет существующей </a:t>
                      </a:r>
                      <a:r>
                        <a:rPr lang="ru-RU" sz="12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инфраструктуры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60376"/>
              </p:ext>
            </p:extLst>
          </p:nvPr>
        </p:nvGraphicFramePr>
        <p:xfrm>
          <a:off x="467544" y="3861048"/>
          <a:ext cx="7992888" cy="2275696"/>
        </p:xfrm>
        <a:graphic>
          <a:graphicData uri="http://schemas.openxmlformats.org/drawingml/2006/table">
            <a:tbl>
              <a:tblPr firstRow="1" firstCol="1" bandRow="1"/>
              <a:tblGrid>
                <a:gridCol w="1512168"/>
                <a:gridCol w="1440160"/>
                <a:gridCol w="1224136"/>
                <a:gridCol w="1512168"/>
                <a:gridCol w="2304256"/>
              </a:tblGrid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Объекты транспортной  инфраструктуры 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региональным нормативам 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(_______)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местным нормативам 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(_______)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обеспеченность за счет нового строительства 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обеспеченность за счет существующей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инфраструктуры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Парковки 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Гаражи 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Автозаправки 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Дорожная сеть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Прочие объекты 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6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 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171400"/>
            <a:ext cx="5904656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w="25400"/>
              <a:bevelB w="0"/>
            </a:sp3d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РАССЧЕТНЫЕ ПОКАЗАТЕЛИ ОБЕСПЕЧЕННОСТИ </a:t>
            </a:r>
            <a:br>
              <a:rPr lang="ru-RU" sz="2200" b="1" dirty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ОБЪЕКТАМИ БЛАГОУСТРОЙСТВА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7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020751"/>
              </p:ext>
            </p:extLst>
          </p:nvPr>
        </p:nvGraphicFramePr>
        <p:xfrm>
          <a:off x="467544" y="1484784"/>
          <a:ext cx="8208912" cy="2232248"/>
        </p:xfrm>
        <a:graphic>
          <a:graphicData uri="http://schemas.openxmlformats.org/drawingml/2006/table">
            <a:tbl>
              <a:tblPr firstRow="1" firstCol="1" bandRow="1"/>
              <a:tblGrid>
                <a:gridCol w="1014050"/>
                <a:gridCol w="1601480"/>
                <a:gridCol w="1255269"/>
                <a:gridCol w="1396145"/>
                <a:gridCol w="2941968"/>
              </a:tblGrid>
              <a:tr h="1440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Объекты </a:t>
                      </a:r>
                      <a:r>
                        <a:rPr lang="ru-RU" sz="1400" b="1" dirty="0" err="1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благоуст-ройства</a:t>
                      </a: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федеральному своду правил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(_______)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Расчетная потребность по местному своду правил 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(_______)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обеспеченность за счет нового строительства 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Планируемая обеспеченность за счет существующей </a:t>
                      </a:r>
                      <a:r>
                        <a:rPr lang="ru-RU" sz="1400" b="1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инфраструктуры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Прочие объекты 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1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2">
                        <a:alpha val="27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6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 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171400"/>
            <a:ext cx="5904656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w="25400"/>
              <a:bevelB w="0"/>
            </a:sp3d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ФОТОФИКСАЦИЯ </a:t>
            </a:r>
            <a:r>
              <a:rPr lang="ru-RU" sz="2200" b="1" smtClean="0">
                <a:solidFill>
                  <a:schemeClr val="bg1"/>
                </a:solidFill>
              </a:rPr>
              <a:t>СУЩЕСТВУЮЩЕГО ПОЛОЖЕНИЯ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7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Изображение 6" descr="6ac3d6a0940dbfa59cbf92a45f859a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592288" cy="1944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2420888"/>
            <a:ext cx="147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  <a:cs typeface="Arial" pitchFamily="34" charset="0"/>
              </a:rPr>
              <a:t>Строящаяся школа в центральной части ЗУ</a:t>
            </a:r>
            <a:endParaRPr lang="ru-RU" sz="10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Изображение 8" descr="f_dd0f7f4c01d4c104f688a7a3eb4e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2592288" cy="1728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4293096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</a:rPr>
              <a:t>Объект </a:t>
            </a:r>
            <a:r>
              <a:rPr lang="ru-RU" sz="1000" b="1" dirty="0">
                <a:solidFill>
                  <a:schemeClr val="bg1"/>
                </a:solidFill>
              </a:rPr>
              <a:t>в стадии </a:t>
            </a:r>
            <a:r>
              <a:rPr lang="ru-RU" sz="1000" b="1" dirty="0" smtClean="0">
                <a:solidFill>
                  <a:schemeClr val="bg1"/>
                </a:solidFill>
              </a:rPr>
              <a:t>строительства в западной части ЗУ, степень готовности – 90%. </a:t>
            </a:r>
          </a:p>
        </p:txBody>
      </p:sp>
      <p:pic>
        <p:nvPicPr>
          <p:cNvPr id="12" name="Изображение 11" descr="28_3b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85184"/>
            <a:ext cx="2414675" cy="16097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5157192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Объекты в стадии </a:t>
            </a:r>
            <a:r>
              <a:rPr lang="ru-RU" sz="1000" b="1" dirty="0" smtClean="0">
                <a:solidFill>
                  <a:schemeClr val="bg1"/>
                </a:solidFill>
              </a:rPr>
              <a:t>строительства в южной части ЗУ, степень готовности – 70%</a:t>
            </a:r>
          </a:p>
        </p:txBody>
      </p:sp>
      <p:pic>
        <p:nvPicPr>
          <p:cNvPr id="3" name="Изображение 2" descr="ozeleneni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40768"/>
            <a:ext cx="2594885" cy="1728192"/>
          </a:xfrm>
          <a:prstGeom prst="rect">
            <a:avLst/>
          </a:prstGeom>
        </p:spPr>
      </p:pic>
      <p:pic>
        <p:nvPicPr>
          <p:cNvPr id="21" name="Изображение 20" descr="П-1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90424"/>
            <a:ext cx="2088232" cy="3206928"/>
          </a:xfrm>
          <a:prstGeom prst="rect">
            <a:avLst/>
          </a:prstGeom>
        </p:spPr>
      </p:pic>
      <p:pic>
        <p:nvPicPr>
          <p:cNvPr id="23" name="Изображение 22" descr="П-111-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3554576" cy="27928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36096" y="6021288"/>
            <a:ext cx="211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FFFFFF"/>
                </a:solidFill>
              </a:rPr>
              <a:t>Жилой дом в центральной части ЗУ, введен в эксплуатацию</a:t>
            </a:r>
            <a:endParaRPr lang="ru-RU" sz="1000" b="1" dirty="0">
              <a:solidFill>
                <a:srgbClr val="FFFFFF"/>
              </a:solidFill>
            </a:endParaRPr>
          </a:p>
        </p:txBody>
      </p:sp>
      <p:pic>
        <p:nvPicPr>
          <p:cNvPr id="27" name="Изображение 26" descr="Снимок экрана 2014-08-01 в 14.52.4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70" y="1124745"/>
            <a:ext cx="3212418" cy="20162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19872" y="5949280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FFFFFF"/>
                </a:solidFill>
              </a:rPr>
              <a:t>Жилой дом в юго-восточной части ЗУ, введен в эксплуатацию</a:t>
            </a:r>
            <a:endParaRPr lang="ru-RU" sz="1000" b="1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1920" y="2636912"/>
            <a:ext cx="168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FFFFFF"/>
                </a:solidFill>
              </a:rPr>
              <a:t>Сквер у жилого дома в центральной части ЗУ</a:t>
            </a:r>
            <a:endParaRPr lang="ru-RU" sz="1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19257" r="9271" b="8969"/>
          <a:stretch/>
        </p:blipFill>
        <p:spPr>
          <a:xfrm>
            <a:off x="335262" y="1440000"/>
            <a:ext cx="6516000" cy="4644000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A71112"/>
              </a:clrFrom>
              <a:clrTo>
                <a:srgbClr val="A711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022">
            <a:off x="3130680" y="4987770"/>
            <a:ext cx="1118243" cy="5265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99392"/>
            <a:ext cx="6851262" cy="109368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25400" prst="slope"/>
              <a:bevelB w="0"/>
            </a:sp3d>
          </a:bodyPr>
          <a:lstStyle/>
          <a:p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СИТУАЦИОННЫЙ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ПЛАН</a:t>
            </a:r>
            <a:b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</a:b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ТЕРРИТОРИИ ЗАСТРОЙКИ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6851262" y="1440000"/>
            <a:ext cx="2057509" cy="465329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>
              <a:bevelT w="127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Территория проектируемой жилой застройки находится в границах </a:t>
            </a:r>
          </a:p>
          <a:p>
            <a:pPr algn="l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Ленинского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муниципального района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Московской 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области вблизи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д. Дрожжино </a:t>
            </a:r>
            <a:r>
              <a:rPr lang="ru-RU" sz="1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Булатниковского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сельского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поселения. </a:t>
            </a:r>
          </a:p>
          <a:p>
            <a:pPr algn="l"/>
            <a:endParaRPr lang="ru-RU" sz="1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l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Площадь планируемой территории составляет  46,5  га.</a:t>
            </a:r>
          </a:p>
          <a:p>
            <a:pPr algn="l"/>
            <a:endParaRPr lang="ru-RU" sz="1400" b="1" dirty="0"/>
          </a:p>
          <a:p>
            <a:pPr algn="l"/>
            <a:endParaRPr lang="ru-RU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077282">
            <a:off x="3791802" y="3414965"/>
            <a:ext cx="91867" cy="1697391"/>
          </a:xfrm>
          <a:prstGeom prst="downArrow">
            <a:avLst>
              <a:gd name="adj1" fmla="val 32375"/>
              <a:gd name="adj2" fmla="val 125741"/>
            </a:avLst>
          </a:prstGeom>
          <a:solidFill>
            <a:schemeClr val="tx2"/>
          </a:solidFill>
          <a:ln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483769" y="5598805"/>
            <a:ext cx="461774" cy="2775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0" y="3852466"/>
            <a:ext cx="275211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Симферопольское шоссе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1556792"/>
            <a:ext cx="182568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Москва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753266" y="5574097"/>
            <a:ext cx="1730503" cy="2470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221646" y="4087525"/>
            <a:ext cx="422362" cy="328420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3265" y="5321806"/>
            <a:ext cx="2752111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>
              <a:bevelT w="38100"/>
            </a:sp3d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Варшавское шоссе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4644009" y="4087525"/>
            <a:ext cx="2016223" cy="12354"/>
          </a:xfrm>
          <a:prstGeom prst="line">
            <a:avLst/>
          </a:prstGeom>
          <a:ln w="38100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04953" y="2116330"/>
            <a:ext cx="2752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МКАД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H="1" flipV="1">
            <a:off x="4221646" y="1916832"/>
            <a:ext cx="782403" cy="466536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5004048" y="2380975"/>
            <a:ext cx="511960" cy="12354"/>
          </a:xfrm>
          <a:prstGeom prst="line">
            <a:avLst/>
          </a:prstGeom>
          <a:ln w="38100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03848" y="3284984"/>
            <a:ext cx="1800200" cy="27699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  <a:sp3d extrusionH="57150">
              <a:bevelT w="38100" h="38100" prst="slope"/>
            </a:sp3d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Территория застройки</a:t>
            </a:r>
            <a:endParaRPr lang="ru-RU" sz="1200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2" y="220486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38100"/>
            </a:sp3d>
          </a:bodyPr>
          <a:lstStyle/>
          <a:p>
            <a:r>
              <a:rPr lang="ru-RU" sz="1400" b="1" dirty="0" smtClean="0">
                <a:solidFill>
                  <a:srgbClr val="E3F4E2"/>
                </a:solidFill>
                <a:latin typeface="Arial" pitchFamily="34" charset="0"/>
                <a:cs typeface="Arial" pitchFamily="34" charset="0"/>
              </a:rPr>
              <a:t>м-н Северное  Бутово</a:t>
            </a:r>
            <a:endParaRPr lang="ru-RU" sz="1400" b="1" dirty="0">
              <a:solidFill>
                <a:srgbClr val="E3F4E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636169" y="2492896"/>
            <a:ext cx="461774" cy="277579"/>
          </a:xfrm>
          <a:prstGeom prst="straightConnector1">
            <a:avLst/>
          </a:prstGeom>
          <a:ln w="38100">
            <a:solidFill>
              <a:srgbClr val="FFFFFF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897281" y="2468188"/>
            <a:ext cx="1730503" cy="24708"/>
          </a:xfrm>
          <a:prstGeom prst="line">
            <a:avLst/>
          </a:prstGeom>
          <a:ln w="38100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7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7" y="1030674"/>
            <a:ext cx="6165533" cy="5638686"/>
          </a:xfrm>
          <a:prstGeom prst="rect">
            <a:avLst/>
          </a:prstGeom>
          <a:ln w="38100">
            <a:solidFill>
              <a:srgbClr val="0F21A5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956" y="-153144"/>
            <a:ext cx="5832648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w="25400"/>
              <a:bevelB/>
            </a:sp3d>
          </a:bodyPr>
          <a:lstStyle/>
          <a:p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ВЫКОПИРОВКА ИЗ СТП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           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МОСКОВСКОЙ ОБЛАСТИ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915816" y="1074222"/>
            <a:ext cx="1825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Москва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4009" y="5682734"/>
            <a:ext cx="25202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F21A5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  <a:sp3d>
              <a:bevelT w="38100"/>
            </a:sp3d>
          </a:bodyPr>
          <a:lstStyle/>
          <a:p>
            <a:r>
              <a:rPr lang="ru-RU" sz="1600" b="1" dirty="0" smtClean="0">
                <a:solidFill>
                  <a:srgbClr val="0B1877"/>
                </a:solidFill>
                <a:latin typeface="Arial" pitchFamily="34" charset="0"/>
                <a:cs typeface="Arial" pitchFamily="34" charset="0"/>
              </a:rPr>
              <a:t>Территория застройки</a:t>
            </a:r>
            <a:endParaRPr lang="ru-RU" sz="1600" b="1" dirty="0">
              <a:solidFill>
                <a:srgbClr val="0B187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Прямая со стрелкой 32"/>
          <p:cNvCxnSpPr>
            <a:stCxn id="8" idx="5"/>
          </p:cNvCxnSpPr>
          <p:nvPr/>
        </p:nvCxnSpPr>
        <p:spPr>
          <a:xfrm>
            <a:off x="2505440" y="4540346"/>
            <a:ext cx="2138568" cy="1562504"/>
          </a:xfrm>
          <a:prstGeom prst="straightConnector1">
            <a:avLst/>
          </a:prstGeom>
          <a:ln w="38100" cap="sq">
            <a:solidFill>
              <a:srgbClr val="0B1877"/>
            </a:solidFill>
            <a:miter lim="800000"/>
            <a:headEnd type="triangle" w="lg" len="lg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4644008" y="6093296"/>
            <a:ext cx="2592288" cy="0"/>
          </a:xfrm>
          <a:prstGeom prst="line">
            <a:avLst/>
          </a:prstGeom>
          <a:ln w="38100">
            <a:solidFill>
              <a:srgbClr val="0B187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лок-схема: узел 7"/>
          <p:cNvSpPr/>
          <p:nvPr/>
        </p:nvSpPr>
        <p:spPr>
          <a:xfrm>
            <a:off x="2267744" y="4302650"/>
            <a:ext cx="278478" cy="27847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70447" y="1844824"/>
            <a:ext cx="1825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Виное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76256" y="1412776"/>
            <a:ext cx="2160240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200" b="1" dirty="0">
              <a:solidFill>
                <a:schemeClr val="tx2"/>
              </a:solidFill>
            </a:endParaRPr>
          </a:p>
          <a:p>
            <a:r>
              <a:rPr lang="ru-RU" sz="1200" b="1" dirty="0" smtClean="0">
                <a:solidFill>
                  <a:schemeClr val="tx2"/>
                </a:solidFill>
              </a:rPr>
              <a:t>Согласно СТП Московской области территория рассматриваемого участка находится на территории,</a:t>
            </a:r>
          </a:p>
          <a:p>
            <a:r>
              <a:rPr lang="ru-RU" sz="1200" b="1" dirty="0" smtClean="0">
                <a:solidFill>
                  <a:schemeClr val="tx2"/>
                </a:solidFill>
              </a:rPr>
              <a:t>расположенной в зоне, отведенной под развитие жилищного строительства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287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-5433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2" t="6782" r="45792" b="68204"/>
          <a:stretch/>
        </p:blipFill>
        <p:spPr>
          <a:xfrm>
            <a:off x="467544" y="1052736"/>
            <a:ext cx="6381080" cy="5617719"/>
          </a:xfrm>
          <a:prstGeom prst="rect">
            <a:avLst/>
          </a:prstGeom>
          <a:ln w="28575">
            <a:solidFill>
              <a:srgbClr val="0F21A5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-36512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956" y="-153144"/>
            <a:ext cx="5832648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w="38100"/>
              <a:bevelB w="0"/>
            </a:sp3d>
          </a:bodyPr>
          <a:lstStyle/>
          <a:p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ВЫКОПИРОВКА ИЗ СТП ТРАНСПОРТНОГО ОБСЛУЖИВАНИЯ МОСКОВСКОЙ ОБЛ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АСТИ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55976" y="1542689"/>
            <a:ext cx="1825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Москва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2483768" y="4203086"/>
            <a:ext cx="324036" cy="324036"/>
          </a:xfrm>
          <a:prstGeom prst="flowChartConnector">
            <a:avLst/>
          </a:prstGeom>
          <a:solidFill>
            <a:srgbClr val="FF0000"/>
          </a:solidFill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 flipV="1">
            <a:off x="2807804" y="4437112"/>
            <a:ext cx="2461018" cy="648072"/>
          </a:xfrm>
          <a:prstGeom prst="straightConnector1">
            <a:avLst/>
          </a:prstGeom>
          <a:ln w="57150">
            <a:solidFill>
              <a:srgbClr val="0F21A5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220072" y="5085184"/>
            <a:ext cx="2592288" cy="0"/>
          </a:xfrm>
          <a:prstGeom prst="line">
            <a:avLst/>
          </a:prstGeom>
          <a:ln w="57150">
            <a:solidFill>
              <a:srgbClr val="0F21A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48281" y="4602614"/>
            <a:ext cx="24640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F21A5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  <a:sp3d>
              <a:bevelT w="38100"/>
            </a:sp3d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Территория застройки</a:t>
            </a: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3848" y="1412776"/>
            <a:ext cx="1825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 Москва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48264" y="1484784"/>
            <a:ext cx="208823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38100"/>
            </a:sp3d>
          </a:bodyPr>
          <a:lstStyle/>
          <a:p>
            <a:r>
              <a:rPr lang="ru-RU" sz="1200" b="1" dirty="0" smtClean="0">
                <a:solidFill>
                  <a:srgbClr val="052E65"/>
                </a:solidFill>
              </a:rPr>
              <a:t>Согласно СТП транспортного обслуживания Московской области территория застройки не располагается в границах проектируемых автомобильных дорог</a:t>
            </a:r>
          </a:p>
        </p:txBody>
      </p:sp>
    </p:spTree>
    <p:extLst>
      <p:ext uri="{BB962C8B-B14F-4D97-AF65-F5344CB8AC3E}">
        <p14:creationId xmlns:p14="http://schemas.microsoft.com/office/powerpoint/2010/main" val="645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85478" y="3152226"/>
            <a:ext cx="5800124" cy="3462829"/>
          </a:xfrm>
          <a:custGeom>
            <a:avLst/>
            <a:gdLst>
              <a:gd name="connsiteX0" fmla="*/ 0 w 5584464"/>
              <a:gd name="connsiteY0" fmla="*/ 0 h 2160242"/>
              <a:gd name="connsiteX1" fmla="*/ 5584464 w 5584464"/>
              <a:gd name="connsiteY1" fmla="*/ 0 h 2160242"/>
              <a:gd name="connsiteX2" fmla="*/ 5584464 w 5584464"/>
              <a:gd name="connsiteY2" fmla="*/ 2160242 h 2160242"/>
              <a:gd name="connsiteX3" fmla="*/ 0 w 5584464"/>
              <a:gd name="connsiteY3" fmla="*/ 2160242 h 2160242"/>
              <a:gd name="connsiteX4" fmla="*/ 0 w 5584464"/>
              <a:gd name="connsiteY4" fmla="*/ 0 h 2160242"/>
              <a:gd name="connsiteX0" fmla="*/ 0 w 5705234"/>
              <a:gd name="connsiteY0" fmla="*/ 0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0 w 5705234"/>
              <a:gd name="connsiteY4" fmla="*/ 0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65618"/>
              <a:gd name="connsiteY0" fmla="*/ 0 h 3359313"/>
              <a:gd name="connsiteX1" fmla="*/ 5765618 w 5765618"/>
              <a:gd name="connsiteY1" fmla="*/ 2803584 h 3359313"/>
              <a:gd name="connsiteX2" fmla="*/ 5705234 w 5765618"/>
              <a:gd name="connsiteY2" fmla="*/ 3359313 h 3359313"/>
              <a:gd name="connsiteX3" fmla="*/ 0 w 5765618"/>
              <a:gd name="connsiteY3" fmla="*/ 1841064 h 3359313"/>
              <a:gd name="connsiteX4" fmla="*/ 293298 w 5765618"/>
              <a:gd name="connsiteY4" fmla="*/ 0 h 3359313"/>
              <a:gd name="connsiteX0" fmla="*/ 293298 w 5765618"/>
              <a:gd name="connsiteY0" fmla="*/ 3585 h 3362898"/>
              <a:gd name="connsiteX1" fmla="*/ 275307 w 5765618"/>
              <a:gd name="connsiteY1" fmla="*/ 0 h 3362898"/>
              <a:gd name="connsiteX2" fmla="*/ 5765618 w 5765618"/>
              <a:gd name="connsiteY2" fmla="*/ 2807169 h 3362898"/>
              <a:gd name="connsiteX3" fmla="*/ 5705234 w 5765618"/>
              <a:gd name="connsiteY3" fmla="*/ 3362898 h 3362898"/>
              <a:gd name="connsiteX4" fmla="*/ 0 w 5765618"/>
              <a:gd name="connsiteY4" fmla="*/ 1844649 h 3362898"/>
              <a:gd name="connsiteX5" fmla="*/ 293298 w 5765618"/>
              <a:gd name="connsiteY5" fmla="*/ 3585 h 3362898"/>
              <a:gd name="connsiteX0" fmla="*/ 0 w 5782871"/>
              <a:gd name="connsiteY0" fmla="*/ 702325 h 3362898"/>
              <a:gd name="connsiteX1" fmla="*/ 292560 w 5782871"/>
              <a:gd name="connsiteY1" fmla="*/ 0 h 3362898"/>
              <a:gd name="connsiteX2" fmla="*/ 5782871 w 5782871"/>
              <a:gd name="connsiteY2" fmla="*/ 2807169 h 3362898"/>
              <a:gd name="connsiteX3" fmla="*/ 5722487 w 5782871"/>
              <a:gd name="connsiteY3" fmla="*/ 3362898 h 3362898"/>
              <a:gd name="connsiteX4" fmla="*/ 17253 w 5782871"/>
              <a:gd name="connsiteY4" fmla="*/ 1844649 h 3362898"/>
              <a:gd name="connsiteX5" fmla="*/ 0 w 5782871"/>
              <a:gd name="connsiteY5" fmla="*/ 702325 h 3362898"/>
              <a:gd name="connsiteX0" fmla="*/ 0 w 5782871"/>
              <a:gd name="connsiteY0" fmla="*/ 0 h 2660573"/>
              <a:gd name="connsiteX1" fmla="*/ 4062303 w 5782871"/>
              <a:gd name="connsiteY1" fmla="*/ 1014332 h 2660573"/>
              <a:gd name="connsiteX2" fmla="*/ 5782871 w 5782871"/>
              <a:gd name="connsiteY2" fmla="*/ 2104844 h 2660573"/>
              <a:gd name="connsiteX3" fmla="*/ 5722487 w 5782871"/>
              <a:gd name="connsiteY3" fmla="*/ 2660573 h 2660573"/>
              <a:gd name="connsiteX4" fmla="*/ 17253 w 5782871"/>
              <a:gd name="connsiteY4" fmla="*/ 1142324 h 2660573"/>
              <a:gd name="connsiteX5" fmla="*/ 0 w 5782871"/>
              <a:gd name="connsiteY5" fmla="*/ 0 h 2660573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751088 w 5765618"/>
              <a:gd name="connsiteY2" fmla="*/ 1350762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462829"/>
              <a:gd name="connsiteX1" fmla="*/ 1914325 w 5765618"/>
              <a:gd name="connsiteY1" fmla="*/ 557131 h 3462829"/>
              <a:gd name="connsiteX2" fmla="*/ 2751088 w 5765618"/>
              <a:gd name="connsiteY2" fmla="*/ 1350762 h 3462829"/>
              <a:gd name="connsiteX3" fmla="*/ 5765618 w 5765618"/>
              <a:gd name="connsiteY3" fmla="*/ 2967485 h 3462829"/>
              <a:gd name="connsiteX4" fmla="*/ 5584464 w 5765618"/>
              <a:gd name="connsiteY4" fmla="*/ 3462829 h 3462829"/>
              <a:gd name="connsiteX5" fmla="*/ 0 w 5765618"/>
              <a:gd name="connsiteY5" fmla="*/ 2004965 h 3462829"/>
              <a:gd name="connsiteX6" fmla="*/ 293298 w 5765618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785594 w 5800124"/>
              <a:gd name="connsiteY2" fmla="*/ 1350762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124" h="3462829">
                <a:moveTo>
                  <a:pt x="327804" y="0"/>
                </a:moveTo>
                <a:lnTo>
                  <a:pt x="1948831" y="557131"/>
                </a:lnTo>
                <a:cubicBezTo>
                  <a:pt x="2217564" y="648548"/>
                  <a:pt x="2514648" y="1207828"/>
                  <a:pt x="2958123" y="1462905"/>
                </a:cubicBezTo>
                <a:cubicBezTo>
                  <a:pt x="4600669" y="2546118"/>
                  <a:pt x="5166868" y="2471700"/>
                  <a:pt x="5800124" y="2967485"/>
                </a:cubicBezTo>
                <a:lnTo>
                  <a:pt x="5618970" y="3462829"/>
                </a:lnTo>
                <a:lnTo>
                  <a:pt x="0" y="1996339"/>
                </a:lnTo>
                <a:lnTo>
                  <a:pt x="327804" y="0"/>
                </a:lnTo>
                <a:close/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5904656" cy="83671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w="25400"/>
            </a:sp3d>
          </a:bodyPr>
          <a:lstStyle/>
          <a:p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ОПОРНЫЙ ПЛАН ТЕРРИТОРИИ ЗАСТРОЙКИ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08026" y="908720"/>
            <a:ext cx="3535974" cy="138499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38100"/>
            </a:sp3d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Архитектурно-планировочное и объемно-пространственное решение планируемой территории разработано с учетом расширения Варшавского шоссе, планировочных ограничений, современного использования прилегающих территорий, окружающего ландшафта и сложившихся транспортных </a:t>
            </a:r>
            <a:r>
              <a:rPr lang="ru-RU" sz="1200" b="1" dirty="0" smtClean="0">
                <a:solidFill>
                  <a:schemeClr val="tx2"/>
                </a:solidFill>
              </a:rPr>
              <a:t>связей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7596336" y="2420888"/>
            <a:ext cx="1008112" cy="288031"/>
          </a:xfrm>
          <a:prstGeom prst="rect">
            <a:avLst/>
          </a:prstGeom>
          <a:solidFill>
            <a:schemeClr val="bg1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ДНТ «Бутово»</a:t>
            </a:r>
            <a:endParaRPr lang="ru-RU" sz="1000" b="1" dirty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2771800" y="5877273"/>
            <a:ext cx="1368152" cy="432047"/>
          </a:xfrm>
          <a:prstGeom prst="rect">
            <a:avLst/>
          </a:prstGeom>
          <a:solidFill>
            <a:schemeClr val="bg1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Складской комплекс, Тепличное хозяйство</a:t>
            </a:r>
            <a:endParaRPr lang="ru-RU" sz="1000" b="1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827584" y="1196752"/>
            <a:ext cx="1800200" cy="360040"/>
          </a:xfrm>
          <a:prstGeom prst="rect">
            <a:avLst/>
          </a:prstGeom>
          <a:solidFill>
            <a:schemeClr val="bg1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Многоэтажная жилая застройка</a:t>
            </a:r>
            <a:endParaRPr lang="ru-RU" sz="1000" b="1" dirty="0"/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827584" y="2132857"/>
            <a:ext cx="1296144" cy="576064"/>
          </a:xfrm>
          <a:prstGeom prst="rect">
            <a:avLst/>
          </a:prstGeom>
          <a:solidFill>
            <a:srgbClr val="B9D6FB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Центр образования на 550 мест (45 свободных)</a:t>
            </a:r>
            <a:endParaRPr lang="ru-RU" sz="1000" b="1" dirty="0"/>
          </a:p>
        </p:txBody>
      </p:sp>
      <p:cxnSp>
        <p:nvCxnSpPr>
          <p:cNvPr id="20" name="Прямая со стрелкой 19"/>
          <p:cNvCxnSpPr>
            <a:endCxn id="23" idx="3"/>
          </p:cNvCxnSpPr>
          <p:nvPr/>
        </p:nvCxnSpPr>
        <p:spPr>
          <a:xfrm flipH="1" flipV="1">
            <a:off x="2627784" y="1376772"/>
            <a:ext cx="1188132" cy="32403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33" idx="3"/>
          </p:cNvCxnSpPr>
          <p:nvPr/>
        </p:nvCxnSpPr>
        <p:spPr>
          <a:xfrm flipH="1" flipV="1">
            <a:off x="2123728" y="2420889"/>
            <a:ext cx="1512168" cy="7201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одзаголовок 2"/>
          <p:cNvSpPr txBox="1">
            <a:spLocks/>
          </p:cNvSpPr>
          <p:nvPr/>
        </p:nvSpPr>
        <p:spPr>
          <a:xfrm>
            <a:off x="5472099" y="2348880"/>
            <a:ext cx="1332149" cy="3600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Поликлиника на ___ посещений в смену </a:t>
            </a:r>
            <a:endParaRPr lang="ru-RU" sz="1000" b="1" dirty="0"/>
          </a:p>
        </p:txBody>
      </p:sp>
      <p:cxnSp>
        <p:nvCxnSpPr>
          <p:cNvPr id="29" name="Прямая со стрелкой 28"/>
          <p:cNvCxnSpPr>
            <a:endCxn id="28" idx="1"/>
          </p:cNvCxnSpPr>
          <p:nvPr/>
        </p:nvCxnSpPr>
        <p:spPr>
          <a:xfrm flipV="1">
            <a:off x="5148064" y="2528900"/>
            <a:ext cx="324035" cy="108012"/>
          </a:xfrm>
          <a:prstGeom prst="straightConnector1">
            <a:avLst/>
          </a:prstGeom>
          <a:ln w="38100" cap="sq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одзаголовок 2"/>
          <p:cNvSpPr txBox="1">
            <a:spLocks/>
          </p:cNvSpPr>
          <p:nvPr/>
        </p:nvSpPr>
        <p:spPr>
          <a:xfrm>
            <a:off x="1547664" y="3356993"/>
            <a:ext cx="1467163" cy="360039"/>
          </a:xfrm>
          <a:prstGeom prst="rect">
            <a:avLst/>
          </a:prstGeom>
          <a:solidFill>
            <a:srgbClr val="B9D6FB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Детский сад на 150 мест (180 фактически) </a:t>
            </a:r>
            <a:endParaRPr lang="ru-RU" sz="1000" b="1" dirty="0"/>
          </a:p>
        </p:txBody>
      </p:sp>
      <p:cxnSp>
        <p:nvCxnSpPr>
          <p:cNvPr id="35" name="Прямая со стрелкой 34"/>
          <p:cNvCxnSpPr>
            <a:endCxn id="34" idx="3"/>
          </p:cNvCxnSpPr>
          <p:nvPr/>
        </p:nvCxnSpPr>
        <p:spPr>
          <a:xfrm flipH="1">
            <a:off x="3014827" y="2636911"/>
            <a:ext cx="1197133" cy="900102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18" idx="2"/>
          </p:cNvCxnSpPr>
          <p:nvPr/>
        </p:nvCxnSpPr>
        <p:spPr>
          <a:xfrm flipH="1" flipV="1">
            <a:off x="3455876" y="6309320"/>
            <a:ext cx="1782198" cy="288032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4" idx="2"/>
          </p:cNvCxnSpPr>
          <p:nvPr/>
        </p:nvCxnSpPr>
        <p:spPr>
          <a:xfrm flipH="1" flipV="1">
            <a:off x="8100392" y="2708919"/>
            <a:ext cx="216024" cy="1118361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одзаголовок 2"/>
          <p:cNvSpPr txBox="1">
            <a:spLocks/>
          </p:cNvSpPr>
          <p:nvPr/>
        </p:nvSpPr>
        <p:spPr>
          <a:xfrm>
            <a:off x="6804248" y="4293097"/>
            <a:ext cx="1728192" cy="720079"/>
          </a:xfrm>
          <a:prstGeom prst="rect">
            <a:avLst/>
          </a:prstGeom>
          <a:solidFill>
            <a:schemeClr val="bg1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Храм Святых </a:t>
            </a:r>
            <a:r>
              <a:rPr lang="ru-RU" sz="1000" b="1" dirty="0" err="1" smtClean="0"/>
              <a:t>Новомучеников</a:t>
            </a:r>
            <a:r>
              <a:rPr lang="ru-RU" sz="1000" b="1" dirty="0" smtClean="0"/>
              <a:t> и Исповедников Российских в Бутове (новый)</a:t>
            </a:r>
            <a:endParaRPr lang="ru-RU" sz="1000" b="1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7092280" y="3717032"/>
            <a:ext cx="216024" cy="566191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5965724" y="2708919"/>
            <a:ext cx="2134668" cy="648073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одзаголовок 2"/>
          <p:cNvSpPr txBox="1">
            <a:spLocks/>
          </p:cNvSpPr>
          <p:nvPr/>
        </p:nvSpPr>
        <p:spPr>
          <a:xfrm>
            <a:off x="6721807" y="5445224"/>
            <a:ext cx="2098665" cy="720079"/>
          </a:xfrm>
          <a:prstGeom prst="rect">
            <a:avLst/>
          </a:prstGeom>
          <a:solidFill>
            <a:srgbClr val="FFFF00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Жилые дома площадью 35 000 </a:t>
            </a:r>
            <a:r>
              <a:rPr lang="ru-RU" sz="1000" b="1" dirty="0" err="1" smtClean="0"/>
              <a:t>кв.м</a:t>
            </a:r>
            <a:r>
              <a:rPr lang="ru-RU" sz="1000" b="1" dirty="0" smtClean="0"/>
              <a:t>. введены в эксплуатацию в 2013 году (заселение)</a:t>
            </a:r>
          </a:p>
          <a:p>
            <a:pPr marL="0" indent="0" algn="ctr">
              <a:buNone/>
            </a:pPr>
            <a:r>
              <a:rPr lang="ru-RU" sz="1000" b="1" dirty="0" smtClean="0"/>
              <a:t>Серия – П-111.</a:t>
            </a:r>
            <a:endParaRPr lang="ru-RU" sz="1000" b="1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5436096" y="5229200"/>
            <a:ext cx="1285711" cy="43204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95536" y="412933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E3F4E2"/>
                </a:solidFill>
                <a:latin typeface="Arial" pitchFamily="34" charset="0"/>
                <a:cs typeface="Arial" pitchFamily="34" charset="0"/>
              </a:rPr>
              <a:t>м-н Северное  Бутово</a:t>
            </a:r>
            <a:endParaRPr lang="ru-RU" sz="1400" b="1" dirty="0">
              <a:solidFill>
                <a:srgbClr val="E3F4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27584" y="285293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 МОСКВА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 стрелкой 70"/>
          <p:cNvCxnSpPr>
            <a:endCxn id="54" idx="1"/>
          </p:cNvCxnSpPr>
          <p:nvPr/>
        </p:nvCxnSpPr>
        <p:spPr>
          <a:xfrm>
            <a:off x="5868144" y="5733256"/>
            <a:ext cx="853663" cy="7200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одзаголовок 2"/>
          <p:cNvSpPr txBox="1">
            <a:spLocks/>
          </p:cNvSpPr>
          <p:nvPr/>
        </p:nvSpPr>
        <p:spPr>
          <a:xfrm>
            <a:off x="395536" y="4941168"/>
            <a:ext cx="1728192" cy="936104"/>
          </a:xfrm>
          <a:prstGeom prst="rect">
            <a:avLst/>
          </a:prstGeom>
          <a:solidFill>
            <a:srgbClr val="FFFF00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Объекты в стадии строительства, разрешение до 31.05.2015.</a:t>
            </a:r>
          </a:p>
          <a:p>
            <a:pPr marL="0" indent="0">
              <a:buNone/>
            </a:pPr>
            <a:r>
              <a:rPr lang="ru-RU" sz="1000" b="1" dirty="0" smtClean="0"/>
              <a:t>Степень готовности – 70</a:t>
            </a:r>
            <a:r>
              <a:rPr lang="en-US" sz="1000" b="1" dirty="0" smtClean="0"/>
              <a:t>%</a:t>
            </a:r>
            <a:r>
              <a:rPr lang="ru-RU" sz="1000" b="1" dirty="0" smtClean="0"/>
              <a:t>.</a:t>
            </a:r>
          </a:p>
          <a:p>
            <a:pPr marL="0" indent="0">
              <a:buNone/>
            </a:pPr>
            <a:r>
              <a:rPr lang="ru-RU" sz="1000" b="1" dirty="0" smtClean="0"/>
              <a:t>Серия -  П-111.</a:t>
            </a:r>
            <a:endParaRPr lang="ru-RU" sz="1000" b="1" dirty="0"/>
          </a:p>
        </p:txBody>
      </p:sp>
      <p:cxnSp>
        <p:nvCxnSpPr>
          <p:cNvPr id="76" name="Прямая со стрелкой 75"/>
          <p:cNvCxnSpPr>
            <a:endCxn id="75" idx="3"/>
          </p:cNvCxnSpPr>
          <p:nvPr/>
        </p:nvCxnSpPr>
        <p:spPr>
          <a:xfrm flipH="1">
            <a:off x="2123728" y="5373216"/>
            <a:ext cx="2160240" cy="36004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endCxn id="75" idx="3"/>
          </p:cNvCxnSpPr>
          <p:nvPr/>
        </p:nvCxnSpPr>
        <p:spPr>
          <a:xfrm flipH="1" flipV="1">
            <a:off x="2123728" y="5409220"/>
            <a:ext cx="2880320" cy="25202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дзаголовок 2"/>
          <p:cNvSpPr txBox="1">
            <a:spLocks/>
          </p:cNvSpPr>
          <p:nvPr/>
        </p:nvSpPr>
        <p:spPr>
          <a:xfrm>
            <a:off x="1259632" y="4005064"/>
            <a:ext cx="1440160" cy="504056"/>
          </a:xfrm>
          <a:prstGeom prst="rect">
            <a:avLst/>
          </a:prstGeom>
          <a:solidFill>
            <a:srgbClr val="B9D6FB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Строящаяся школа на 1000 мест. Срок ввода – 31.12.2014.</a:t>
            </a:r>
          </a:p>
          <a:p>
            <a:pPr marL="0" indent="0" algn="ctr">
              <a:buNone/>
            </a:pPr>
            <a:endParaRPr lang="ru-RU" sz="1000" b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 flipV="1">
            <a:off x="2699792" y="4293096"/>
            <a:ext cx="1944216" cy="36004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5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2" t="-591" r="2134" b="3937"/>
          <a:stretch/>
        </p:blipFill>
        <p:spPr>
          <a:xfrm>
            <a:off x="-252535" y="692696"/>
            <a:ext cx="9396536" cy="6165304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25" name="Прямоугольник 10"/>
          <p:cNvSpPr/>
          <p:nvPr/>
        </p:nvSpPr>
        <p:spPr>
          <a:xfrm>
            <a:off x="2915816" y="2997896"/>
            <a:ext cx="5800124" cy="3877174"/>
          </a:xfrm>
          <a:custGeom>
            <a:avLst/>
            <a:gdLst>
              <a:gd name="connsiteX0" fmla="*/ 0 w 5584464"/>
              <a:gd name="connsiteY0" fmla="*/ 0 h 2160242"/>
              <a:gd name="connsiteX1" fmla="*/ 5584464 w 5584464"/>
              <a:gd name="connsiteY1" fmla="*/ 0 h 2160242"/>
              <a:gd name="connsiteX2" fmla="*/ 5584464 w 5584464"/>
              <a:gd name="connsiteY2" fmla="*/ 2160242 h 2160242"/>
              <a:gd name="connsiteX3" fmla="*/ 0 w 5584464"/>
              <a:gd name="connsiteY3" fmla="*/ 2160242 h 2160242"/>
              <a:gd name="connsiteX4" fmla="*/ 0 w 5584464"/>
              <a:gd name="connsiteY4" fmla="*/ 0 h 2160242"/>
              <a:gd name="connsiteX0" fmla="*/ 0 w 5705234"/>
              <a:gd name="connsiteY0" fmla="*/ 0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0 w 5705234"/>
              <a:gd name="connsiteY4" fmla="*/ 0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65618"/>
              <a:gd name="connsiteY0" fmla="*/ 0 h 3359313"/>
              <a:gd name="connsiteX1" fmla="*/ 5765618 w 5765618"/>
              <a:gd name="connsiteY1" fmla="*/ 2803584 h 3359313"/>
              <a:gd name="connsiteX2" fmla="*/ 5705234 w 5765618"/>
              <a:gd name="connsiteY2" fmla="*/ 3359313 h 3359313"/>
              <a:gd name="connsiteX3" fmla="*/ 0 w 5765618"/>
              <a:gd name="connsiteY3" fmla="*/ 1841064 h 3359313"/>
              <a:gd name="connsiteX4" fmla="*/ 293298 w 5765618"/>
              <a:gd name="connsiteY4" fmla="*/ 0 h 3359313"/>
              <a:gd name="connsiteX0" fmla="*/ 293298 w 5765618"/>
              <a:gd name="connsiteY0" fmla="*/ 3585 h 3362898"/>
              <a:gd name="connsiteX1" fmla="*/ 275307 w 5765618"/>
              <a:gd name="connsiteY1" fmla="*/ 0 h 3362898"/>
              <a:gd name="connsiteX2" fmla="*/ 5765618 w 5765618"/>
              <a:gd name="connsiteY2" fmla="*/ 2807169 h 3362898"/>
              <a:gd name="connsiteX3" fmla="*/ 5705234 w 5765618"/>
              <a:gd name="connsiteY3" fmla="*/ 3362898 h 3362898"/>
              <a:gd name="connsiteX4" fmla="*/ 0 w 5765618"/>
              <a:gd name="connsiteY4" fmla="*/ 1844649 h 3362898"/>
              <a:gd name="connsiteX5" fmla="*/ 293298 w 5765618"/>
              <a:gd name="connsiteY5" fmla="*/ 3585 h 3362898"/>
              <a:gd name="connsiteX0" fmla="*/ 0 w 5782871"/>
              <a:gd name="connsiteY0" fmla="*/ 702325 h 3362898"/>
              <a:gd name="connsiteX1" fmla="*/ 292560 w 5782871"/>
              <a:gd name="connsiteY1" fmla="*/ 0 h 3362898"/>
              <a:gd name="connsiteX2" fmla="*/ 5782871 w 5782871"/>
              <a:gd name="connsiteY2" fmla="*/ 2807169 h 3362898"/>
              <a:gd name="connsiteX3" fmla="*/ 5722487 w 5782871"/>
              <a:gd name="connsiteY3" fmla="*/ 3362898 h 3362898"/>
              <a:gd name="connsiteX4" fmla="*/ 17253 w 5782871"/>
              <a:gd name="connsiteY4" fmla="*/ 1844649 h 3362898"/>
              <a:gd name="connsiteX5" fmla="*/ 0 w 5782871"/>
              <a:gd name="connsiteY5" fmla="*/ 702325 h 3362898"/>
              <a:gd name="connsiteX0" fmla="*/ 0 w 5782871"/>
              <a:gd name="connsiteY0" fmla="*/ 0 h 2660573"/>
              <a:gd name="connsiteX1" fmla="*/ 4062303 w 5782871"/>
              <a:gd name="connsiteY1" fmla="*/ 1014332 h 2660573"/>
              <a:gd name="connsiteX2" fmla="*/ 5782871 w 5782871"/>
              <a:gd name="connsiteY2" fmla="*/ 2104844 h 2660573"/>
              <a:gd name="connsiteX3" fmla="*/ 5722487 w 5782871"/>
              <a:gd name="connsiteY3" fmla="*/ 2660573 h 2660573"/>
              <a:gd name="connsiteX4" fmla="*/ 17253 w 5782871"/>
              <a:gd name="connsiteY4" fmla="*/ 1142324 h 2660573"/>
              <a:gd name="connsiteX5" fmla="*/ 0 w 5782871"/>
              <a:gd name="connsiteY5" fmla="*/ 0 h 2660573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751088 w 5765618"/>
              <a:gd name="connsiteY2" fmla="*/ 1350762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462829"/>
              <a:gd name="connsiteX1" fmla="*/ 1914325 w 5765618"/>
              <a:gd name="connsiteY1" fmla="*/ 557131 h 3462829"/>
              <a:gd name="connsiteX2" fmla="*/ 2751088 w 5765618"/>
              <a:gd name="connsiteY2" fmla="*/ 1350762 h 3462829"/>
              <a:gd name="connsiteX3" fmla="*/ 5765618 w 5765618"/>
              <a:gd name="connsiteY3" fmla="*/ 2967485 h 3462829"/>
              <a:gd name="connsiteX4" fmla="*/ 5584464 w 5765618"/>
              <a:gd name="connsiteY4" fmla="*/ 3462829 h 3462829"/>
              <a:gd name="connsiteX5" fmla="*/ 0 w 5765618"/>
              <a:gd name="connsiteY5" fmla="*/ 2004965 h 3462829"/>
              <a:gd name="connsiteX6" fmla="*/ 293298 w 5765618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785594 w 5800124"/>
              <a:gd name="connsiteY2" fmla="*/ 1350762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124" h="3462829">
                <a:moveTo>
                  <a:pt x="327804" y="0"/>
                </a:moveTo>
                <a:lnTo>
                  <a:pt x="1948831" y="557131"/>
                </a:lnTo>
                <a:cubicBezTo>
                  <a:pt x="2217564" y="648548"/>
                  <a:pt x="2514648" y="1207828"/>
                  <a:pt x="2958123" y="1462905"/>
                </a:cubicBezTo>
                <a:cubicBezTo>
                  <a:pt x="4600669" y="2546118"/>
                  <a:pt x="5166868" y="2471700"/>
                  <a:pt x="5800124" y="2967485"/>
                </a:cubicBezTo>
                <a:lnTo>
                  <a:pt x="5618970" y="3462829"/>
                </a:lnTo>
                <a:lnTo>
                  <a:pt x="0" y="1996339"/>
                </a:lnTo>
                <a:lnTo>
                  <a:pt x="327804" y="0"/>
                </a:lnTo>
                <a:close/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90264"/>
            <a:ext cx="6048672" cy="99898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w="25400"/>
            </a:sp3d>
          </a:bodyPr>
          <a:lstStyle/>
          <a:p>
            <a:r>
              <a:rPr lang="ru-RU" sz="2400" b="1" dirty="0">
                <a:solidFill>
                  <a:schemeClr val="bg1"/>
                </a:solidFill>
                <a:cs typeface="Arial" pitchFamily="34" charset="0"/>
              </a:rPr>
              <a:t>ОПОРНЫЙ ПЛАН С ФОТОФИКСАЦИ</a:t>
            </a: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ЕЙ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3275856" y="98072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Многоэтажная застройка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Изображение 9" descr="6ac3d6a0940dbfa59cbf92a45f859a6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2592288" cy="19442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4" name="Изображение 13" descr="28_3b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157192"/>
            <a:ext cx="2414675" cy="16097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Изображение 16" descr="f_dd0f7f4c01d4c104f688a7a3eb4e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2592288" cy="1728192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1" name="Прямая со стрелкой 20"/>
          <p:cNvCxnSpPr/>
          <p:nvPr/>
        </p:nvCxnSpPr>
        <p:spPr>
          <a:xfrm flipH="1" flipV="1">
            <a:off x="3059832" y="2204864"/>
            <a:ext cx="1800200" cy="266429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059832" y="4293096"/>
            <a:ext cx="864096" cy="14401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3851920" y="5805264"/>
            <a:ext cx="1368152" cy="50405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547664" y="2492896"/>
            <a:ext cx="1476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  <a:cs typeface="Arial" pitchFamily="34" charset="0"/>
              </a:rPr>
              <a:t>Строящаяся школа. </a:t>
            </a:r>
            <a:r>
              <a:rPr lang="ru-RU" sz="1000" b="1" dirty="0" smtClean="0">
                <a:solidFill>
                  <a:srgbClr val="FFFFFF"/>
                </a:solidFill>
              </a:rPr>
              <a:t>Срок ввода – 31.12.2014</a:t>
            </a:r>
            <a:r>
              <a:rPr lang="ru-RU" sz="10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ru-RU" sz="1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47664" y="5229200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Объекты в стадии </a:t>
            </a:r>
            <a:r>
              <a:rPr lang="ru-RU" sz="1000" b="1" dirty="0" smtClean="0">
                <a:solidFill>
                  <a:schemeClr val="bg1"/>
                </a:solidFill>
              </a:rPr>
              <a:t>строительства, степень готовности – 70%. </a:t>
            </a:r>
          </a:p>
          <a:p>
            <a:r>
              <a:rPr lang="ru-RU" sz="1000" b="1" dirty="0" smtClean="0">
                <a:solidFill>
                  <a:srgbClr val="FFFFFF"/>
                </a:solidFill>
              </a:rPr>
              <a:t>Серия </a:t>
            </a:r>
            <a:r>
              <a:rPr lang="ru-RU" sz="1000" b="1" dirty="0">
                <a:solidFill>
                  <a:srgbClr val="FFFFFF"/>
                </a:solidFill>
              </a:rPr>
              <a:t>-  П-</a:t>
            </a:r>
            <a:r>
              <a:rPr lang="ru-RU" sz="1000" b="1" dirty="0" smtClean="0">
                <a:solidFill>
                  <a:srgbClr val="FFFFFF"/>
                </a:solidFill>
              </a:rPr>
              <a:t>111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3851920" y="5589240"/>
            <a:ext cx="576064" cy="72008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Изображение 51" descr="2934b6ad07c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32" y="1412776"/>
            <a:ext cx="2889449" cy="1926299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4" name="Прямая со стрелкой 53"/>
          <p:cNvCxnSpPr/>
          <p:nvPr/>
        </p:nvCxnSpPr>
        <p:spPr>
          <a:xfrm flipV="1">
            <a:off x="6012160" y="3356992"/>
            <a:ext cx="1152128" cy="252028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364088" y="3356992"/>
            <a:ext cx="1800200" cy="187220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020272" y="2636912"/>
            <a:ext cx="211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FFFFFF"/>
                </a:solidFill>
              </a:rPr>
              <a:t>Ж</a:t>
            </a:r>
            <a:r>
              <a:rPr lang="ru-RU" sz="1000" b="1" dirty="0">
                <a:solidFill>
                  <a:srgbClr val="FFFFFF"/>
                </a:solidFill>
              </a:rPr>
              <a:t>илые дома площадью 35 000 </a:t>
            </a:r>
            <a:r>
              <a:rPr lang="ru-RU" sz="1000" b="1" dirty="0" err="1">
                <a:solidFill>
                  <a:srgbClr val="FFFFFF"/>
                </a:solidFill>
              </a:rPr>
              <a:t>кв.м</a:t>
            </a:r>
            <a:r>
              <a:rPr lang="ru-RU" sz="1000" b="1" dirty="0">
                <a:solidFill>
                  <a:srgbClr val="FFFFFF"/>
                </a:solidFill>
              </a:rPr>
              <a:t>. введены в эксплуатацию в 2013 году (заселение)</a:t>
            </a:r>
          </a:p>
          <a:p>
            <a:pPr algn="r"/>
            <a:r>
              <a:rPr lang="ru-RU" sz="1000" b="1" dirty="0">
                <a:solidFill>
                  <a:srgbClr val="FFFFFF"/>
                </a:solidFill>
              </a:rPr>
              <a:t>Серия – П</a:t>
            </a:r>
            <a:r>
              <a:rPr lang="ru-RU" sz="1000" b="1">
                <a:solidFill>
                  <a:srgbClr val="FFFFFF"/>
                </a:solidFill>
              </a:rPr>
              <a:t>-</a:t>
            </a:r>
            <a:r>
              <a:rPr lang="ru-RU" sz="1000" b="1" smtClean="0">
                <a:solidFill>
                  <a:srgbClr val="FFFFFF"/>
                </a:solidFill>
              </a:rPr>
              <a:t>111</a:t>
            </a:r>
            <a:endParaRPr lang="ru-RU" sz="1000" b="1" dirty="0">
              <a:solidFill>
                <a:srgbClr val="FFFF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71600" y="4437112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</a:rPr>
              <a:t>Объект </a:t>
            </a:r>
            <a:r>
              <a:rPr lang="ru-RU" sz="1000" b="1" dirty="0">
                <a:solidFill>
                  <a:schemeClr val="bg1"/>
                </a:solidFill>
              </a:rPr>
              <a:t>в стадии </a:t>
            </a:r>
            <a:r>
              <a:rPr lang="ru-RU" sz="1000" b="1" dirty="0" smtClean="0">
                <a:solidFill>
                  <a:schemeClr val="bg1"/>
                </a:solidFill>
              </a:rPr>
              <a:t>строительства, степень готовности – 90%. </a:t>
            </a:r>
          </a:p>
          <a:p>
            <a:pPr algn="r"/>
            <a:r>
              <a:rPr lang="ru-RU" sz="1000" b="1" dirty="0" smtClean="0">
                <a:solidFill>
                  <a:srgbClr val="FFFFFF"/>
                </a:solidFill>
              </a:rPr>
              <a:t>Серия </a:t>
            </a:r>
            <a:r>
              <a:rPr lang="ru-RU" sz="1000" b="1" dirty="0">
                <a:solidFill>
                  <a:srgbClr val="FFFFFF"/>
                </a:solidFill>
              </a:rPr>
              <a:t>-  П-</a:t>
            </a:r>
            <a:r>
              <a:rPr lang="ru-RU" sz="1000" b="1" dirty="0" smtClean="0">
                <a:solidFill>
                  <a:srgbClr val="FFFFFF"/>
                </a:solidFill>
              </a:rPr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39700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2" t="-591" r="2134" b="3937"/>
          <a:stretch/>
        </p:blipFill>
        <p:spPr>
          <a:xfrm>
            <a:off x="-252536" y="692696"/>
            <a:ext cx="9396536" cy="61473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Прямоугольник 10"/>
          <p:cNvSpPr/>
          <p:nvPr/>
        </p:nvSpPr>
        <p:spPr>
          <a:xfrm>
            <a:off x="2915816" y="2969568"/>
            <a:ext cx="5544616" cy="3888432"/>
          </a:xfrm>
          <a:custGeom>
            <a:avLst/>
            <a:gdLst>
              <a:gd name="connsiteX0" fmla="*/ 0 w 5584464"/>
              <a:gd name="connsiteY0" fmla="*/ 0 h 2160242"/>
              <a:gd name="connsiteX1" fmla="*/ 5584464 w 5584464"/>
              <a:gd name="connsiteY1" fmla="*/ 0 h 2160242"/>
              <a:gd name="connsiteX2" fmla="*/ 5584464 w 5584464"/>
              <a:gd name="connsiteY2" fmla="*/ 2160242 h 2160242"/>
              <a:gd name="connsiteX3" fmla="*/ 0 w 5584464"/>
              <a:gd name="connsiteY3" fmla="*/ 2160242 h 2160242"/>
              <a:gd name="connsiteX4" fmla="*/ 0 w 5584464"/>
              <a:gd name="connsiteY4" fmla="*/ 0 h 2160242"/>
              <a:gd name="connsiteX0" fmla="*/ 0 w 5705234"/>
              <a:gd name="connsiteY0" fmla="*/ 0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0 w 5705234"/>
              <a:gd name="connsiteY4" fmla="*/ 0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65618"/>
              <a:gd name="connsiteY0" fmla="*/ 0 h 3359313"/>
              <a:gd name="connsiteX1" fmla="*/ 5765618 w 5765618"/>
              <a:gd name="connsiteY1" fmla="*/ 2803584 h 3359313"/>
              <a:gd name="connsiteX2" fmla="*/ 5705234 w 5765618"/>
              <a:gd name="connsiteY2" fmla="*/ 3359313 h 3359313"/>
              <a:gd name="connsiteX3" fmla="*/ 0 w 5765618"/>
              <a:gd name="connsiteY3" fmla="*/ 1841064 h 3359313"/>
              <a:gd name="connsiteX4" fmla="*/ 293298 w 5765618"/>
              <a:gd name="connsiteY4" fmla="*/ 0 h 3359313"/>
              <a:gd name="connsiteX0" fmla="*/ 293298 w 5765618"/>
              <a:gd name="connsiteY0" fmla="*/ 3585 h 3362898"/>
              <a:gd name="connsiteX1" fmla="*/ 275307 w 5765618"/>
              <a:gd name="connsiteY1" fmla="*/ 0 h 3362898"/>
              <a:gd name="connsiteX2" fmla="*/ 5765618 w 5765618"/>
              <a:gd name="connsiteY2" fmla="*/ 2807169 h 3362898"/>
              <a:gd name="connsiteX3" fmla="*/ 5705234 w 5765618"/>
              <a:gd name="connsiteY3" fmla="*/ 3362898 h 3362898"/>
              <a:gd name="connsiteX4" fmla="*/ 0 w 5765618"/>
              <a:gd name="connsiteY4" fmla="*/ 1844649 h 3362898"/>
              <a:gd name="connsiteX5" fmla="*/ 293298 w 5765618"/>
              <a:gd name="connsiteY5" fmla="*/ 3585 h 3362898"/>
              <a:gd name="connsiteX0" fmla="*/ 0 w 5782871"/>
              <a:gd name="connsiteY0" fmla="*/ 702325 h 3362898"/>
              <a:gd name="connsiteX1" fmla="*/ 292560 w 5782871"/>
              <a:gd name="connsiteY1" fmla="*/ 0 h 3362898"/>
              <a:gd name="connsiteX2" fmla="*/ 5782871 w 5782871"/>
              <a:gd name="connsiteY2" fmla="*/ 2807169 h 3362898"/>
              <a:gd name="connsiteX3" fmla="*/ 5722487 w 5782871"/>
              <a:gd name="connsiteY3" fmla="*/ 3362898 h 3362898"/>
              <a:gd name="connsiteX4" fmla="*/ 17253 w 5782871"/>
              <a:gd name="connsiteY4" fmla="*/ 1844649 h 3362898"/>
              <a:gd name="connsiteX5" fmla="*/ 0 w 5782871"/>
              <a:gd name="connsiteY5" fmla="*/ 702325 h 3362898"/>
              <a:gd name="connsiteX0" fmla="*/ 0 w 5782871"/>
              <a:gd name="connsiteY0" fmla="*/ 0 h 2660573"/>
              <a:gd name="connsiteX1" fmla="*/ 4062303 w 5782871"/>
              <a:gd name="connsiteY1" fmla="*/ 1014332 h 2660573"/>
              <a:gd name="connsiteX2" fmla="*/ 5782871 w 5782871"/>
              <a:gd name="connsiteY2" fmla="*/ 2104844 h 2660573"/>
              <a:gd name="connsiteX3" fmla="*/ 5722487 w 5782871"/>
              <a:gd name="connsiteY3" fmla="*/ 2660573 h 2660573"/>
              <a:gd name="connsiteX4" fmla="*/ 17253 w 5782871"/>
              <a:gd name="connsiteY4" fmla="*/ 1142324 h 2660573"/>
              <a:gd name="connsiteX5" fmla="*/ 0 w 5782871"/>
              <a:gd name="connsiteY5" fmla="*/ 0 h 2660573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751088 w 5765618"/>
              <a:gd name="connsiteY2" fmla="*/ 1350762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462829"/>
              <a:gd name="connsiteX1" fmla="*/ 1914325 w 5765618"/>
              <a:gd name="connsiteY1" fmla="*/ 557131 h 3462829"/>
              <a:gd name="connsiteX2" fmla="*/ 2751088 w 5765618"/>
              <a:gd name="connsiteY2" fmla="*/ 1350762 h 3462829"/>
              <a:gd name="connsiteX3" fmla="*/ 5765618 w 5765618"/>
              <a:gd name="connsiteY3" fmla="*/ 2967485 h 3462829"/>
              <a:gd name="connsiteX4" fmla="*/ 5584464 w 5765618"/>
              <a:gd name="connsiteY4" fmla="*/ 3462829 h 3462829"/>
              <a:gd name="connsiteX5" fmla="*/ 0 w 5765618"/>
              <a:gd name="connsiteY5" fmla="*/ 2004965 h 3462829"/>
              <a:gd name="connsiteX6" fmla="*/ 293298 w 5765618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785594 w 5800124"/>
              <a:gd name="connsiteY2" fmla="*/ 1350762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124" h="3462829">
                <a:moveTo>
                  <a:pt x="327804" y="0"/>
                </a:moveTo>
                <a:lnTo>
                  <a:pt x="1948831" y="557131"/>
                </a:lnTo>
                <a:cubicBezTo>
                  <a:pt x="2217564" y="648548"/>
                  <a:pt x="2514648" y="1207828"/>
                  <a:pt x="2958123" y="1462905"/>
                </a:cubicBezTo>
                <a:cubicBezTo>
                  <a:pt x="4600669" y="2546118"/>
                  <a:pt x="5166868" y="2471700"/>
                  <a:pt x="5800124" y="2967485"/>
                </a:cubicBezTo>
                <a:lnTo>
                  <a:pt x="5618970" y="3462829"/>
                </a:lnTo>
                <a:lnTo>
                  <a:pt x="0" y="1996339"/>
                </a:lnTo>
                <a:lnTo>
                  <a:pt x="327804" y="0"/>
                </a:lnTo>
                <a:close/>
              </a:path>
            </a:pathLst>
          </a:custGeom>
          <a:noFill/>
          <a:ln w="76200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90264"/>
            <a:ext cx="5832648" cy="92697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w="25400"/>
            </a:sp3d>
          </a:bodyPr>
          <a:lstStyle/>
          <a:p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ОПОРНЫЙ ПЛАН С ФОТОФИКСАЦИ</a:t>
            </a:r>
            <a:r>
              <a:rPr lang="ru-RU" sz="2400" dirty="0" smtClean="0">
                <a:solidFill>
                  <a:schemeClr val="bg1"/>
                </a:solidFill>
                <a:cs typeface="Arial" pitchFamily="34" charset="0"/>
              </a:rPr>
              <a:t>ЕЙ</a:t>
            </a:r>
            <a:endParaRPr lang="ru-RU" sz="2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5445224"/>
            <a:ext cx="3203848" cy="127727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38100"/>
            </a:sp3d>
          </a:bodyPr>
          <a:lstStyle/>
          <a:p>
            <a:r>
              <a:rPr lang="ru-RU" sz="1100" b="1" dirty="0">
                <a:solidFill>
                  <a:srgbClr val="073E87"/>
                </a:solidFill>
              </a:rPr>
              <a:t>Архитектурно-планировочное и объемно-пространственное решение планируемой территории разработано с учетом расширения Варшавского шоссе, планировочных ограничений, современного использования прилегающих территорий, окружающего ландшафта и сложившихся транспортных </a:t>
            </a:r>
            <a:r>
              <a:rPr lang="ru-RU" sz="1100" b="1" dirty="0" smtClean="0">
                <a:solidFill>
                  <a:srgbClr val="073E87"/>
                </a:solidFill>
              </a:rPr>
              <a:t>связей</a:t>
            </a:r>
            <a:endParaRPr lang="ru-RU" sz="1100" b="1" dirty="0">
              <a:solidFill>
                <a:srgbClr val="073E8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441736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д. Дрожжино</a:t>
            </a:r>
            <a:endParaRPr lang="ru-RU" sz="1400" b="1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2269769" cy="13681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2232248" cy="1623792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0728"/>
            <a:ext cx="3238311" cy="93610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157192"/>
            <a:ext cx="2074118" cy="1566703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57" y="980728"/>
            <a:ext cx="2747499" cy="1840068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75" name="TextBox 74"/>
          <p:cNvSpPr txBox="1"/>
          <p:nvPr/>
        </p:nvSpPr>
        <p:spPr>
          <a:xfrm>
            <a:off x="7308304" y="242088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Дрожжинские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пруды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20272" y="5229200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Храм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95536" y="5013176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Поликлиника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115616" y="3068960"/>
            <a:ext cx="133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 образования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979712" y="98072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Многоэтажная застройка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2627784" y="2780928"/>
            <a:ext cx="2448272" cy="1728192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2627784" y="2492898"/>
            <a:ext cx="1008112" cy="43204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3275856" y="1484784"/>
            <a:ext cx="504056" cy="7200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V="1">
            <a:off x="4932040" y="2852936"/>
            <a:ext cx="2304256" cy="576064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6732240" y="2852936"/>
            <a:ext cx="504056" cy="194421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7236296" y="3717032"/>
            <a:ext cx="648072" cy="1368152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8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0" y="846757"/>
            <a:ext cx="9144000" cy="6011243"/>
          </a:xfrm>
          <a:prstGeom prst="rect">
            <a:avLst/>
          </a:prstGeom>
        </p:spPr>
      </p:pic>
      <p:sp>
        <p:nvSpPr>
          <p:cNvPr id="25" name="Прямоугольник 10"/>
          <p:cNvSpPr/>
          <p:nvPr/>
        </p:nvSpPr>
        <p:spPr>
          <a:xfrm>
            <a:off x="3203848" y="3140968"/>
            <a:ext cx="3744416" cy="2304256"/>
          </a:xfrm>
          <a:custGeom>
            <a:avLst/>
            <a:gdLst>
              <a:gd name="connsiteX0" fmla="*/ 0 w 5584464"/>
              <a:gd name="connsiteY0" fmla="*/ 0 h 2160242"/>
              <a:gd name="connsiteX1" fmla="*/ 5584464 w 5584464"/>
              <a:gd name="connsiteY1" fmla="*/ 0 h 2160242"/>
              <a:gd name="connsiteX2" fmla="*/ 5584464 w 5584464"/>
              <a:gd name="connsiteY2" fmla="*/ 2160242 h 2160242"/>
              <a:gd name="connsiteX3" fmla="*/ 0 w 5584464"/>
              <a:gd name="connsiteY3" fmla="*/ 2160242 h 2160242"/>
              <a:gd name="connsiteX4" fmla="*/ 0 w 5584464"/>
              <a:gd name="connsiteY4" fmla="*/ 0 h 2160242"/>
              <a:gd name="connsiteX0" fmla="*/ 0 w 5705234"/>
              <a:gd name="connsiteY0" fmla="*/ 0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0 w 5705234"/>
              <a:gd name="connsiteY4" fmla="*/ 0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65618"/>
              <a:gd name="connsiteY0" fmla="*/ 0 h 3359313"/>
              <a:gd name="connsiteX1" fmla="*/ 5765618 w 5765618"/>
              <a:gd name="connsiteY1" fmla="*/ 2803584 h 3359313"/>
              <a:gd name="connsiteX2" fmla="*/ 5705234 w 5765618"/>
              <a:gd name="connsiteY2" fmla="*/ 3359313 h 3359313"/>
              <a:gd name="connsiteX3" fmla="*/ 0 w 5765618"/>
              <a:gd name="connsiteY3" fmla="*/ 1841064 h 3359313"/>
              <a:gd name="connsiteX4" fmla="*/ 293298 w 5765618"/>
              <a:gd name="connsiteY4" fmla="*/ 0 h 3359313"/>
              <a:gd name="connsiteX0" fmla="*/ 293298 w 5765618"/>
              <a:gd name="connsiteY0" fmla="*/ 3585 h 3362898"/>
              <a:gd name="connsiteX1" fmla="*/ 275307 w 5765618"/>
              <a:gd name="connsiteY1" fmla="*/ 0 h 3362898"/>
              <a:gd name="connsiteX2" fmla="*/ 5765618 w 5765618"/>
              <a:gd name="connsiteY2" fmla="*/ 2807169 h 3362898"/>
              <a:gd name="connsiteX3" fmla="*/ 5705234 w 5765618"/>
              <a:gd name="connsiteY3" fmla="*/ 3362898 h 3362898"/>
              <a:gd name="connsiteX4" fmla="*/ 0 w 5765618"/>
              <a:gd name="connsiteY4" fmla="*/ 1844649 h 3362898"/>
              <a:gd name="connsiteX5" fmla="*/ 293298 w 5765618"/>
              <a:gd name="connsiteY5" fmla="*/ 3585 h 3362898"/>
              <a:gd name="connsiteX0" fmla="*/ 0 w 5782871"/>
              <a:gd name="connsiteY0" fmla="*/ 702325 h 3362898"/>
              <a:gd name="connsiteX1" fmla="*/ 292560 w 5782871"/>
              <a:gd name="connsiteY1" fmla="*/ 0 h 3362898"/>
              <a:gd name="connsiteX2" fmla="*/ 5782871 w 5782871"/>
              <a:gd name="connsiteY2" fmla="*/ 2807169 h 3362898"/>
              <a:gd name="connsiteX3" fmla="*/ 5722487 w 5782871"/>
              <a:gd name="connsiteY3" fmla="*/ 3362898 h 3362898"/>
              <a:gd name="connsiteX4" fmla="*/ 17253 w 5782871"/>
              <a:gd name="connsiteY4" fmla="*/ 1844649 h 3362898"/>
              <a:gd name="connsiteX5" fmla="*/ 0 w 5782871"/>
              <a:gd name="connsiteY5" fmla="*/ 702325 h 3362898"/>
              <a:gd name="connsiteX0" fmla="*/ 0 w 5782871"/>
              <a:gd name="connsiteY0" fmla="*/ 0 h 2660573"/>
              <a:gd name="connsiteX1" fmla="*/ 4062303 w 5782871"/>
              <a:gd name="connsiteY1" fmla="*/ 1014332 h 2660573"/>
              <a:gd name="connsiteX2" fmla="*/ 5782871 w 5782871"/>
              <a:gd name="connsiteY2" fmla="*/ 2104844 h 2660573"/>
              <a:gd name="connsiteX3" fmla="*/ 5722487 w 5782871"/>
              <a:gd name="connsiteY3" fmla="*/ 2660573 h 2660573"/>
              <a:gd name="connsiteX4" fmla="*/ 17253 w 5782871"/>
              <a:gd name="connsiteY4" fmla="*/ 1142324 h 2660573"/>
              <a:gd name="connsiteX5" fmla="*/ 0 w 5782871"/>
              <a:gd name="connsiteY5" fmla="*/ 0 h 2660573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751088 w 5765618"/>
              <a:gd name="connsiteY2" fmla="*/ 1350762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462829"/>
              <a:gd name="connsiteX1" fmla="*/ 1914325 w 5765618"/>
              <a:gd name="connsiteY1" fmla="*/ 557131 h 3462829"/>
              <a:gd name="connsiteX2" fmla="*/ 2751088 w 5765618"/>
              <a:gd name="connsiteY2" fmla="*/ 1350762 h 3462829"/>
              <a:gd name="connsiteX3" fmla="*/ 5765618 w 5765618"/>
              <a:gd name="connsiteY3" fmla="*/ 2967485 h 3462829"/>
              <a:gd name="connsiteX4" fmla="*/ 5584464 w 5765618"/>
              <a:gd name="connsiteY4" fmla="*/ 3462829 h 3462829"/>
              <a:gd name="connsiteX5" fmla="*/ 0 w 5765618"/>
              <a:gd name="connsiteY5" fmla="*/ 2004965 h 3462829"/>
              <a:gd name="connsiteX6" fmla="*/ 293298 w 5765618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785594 w 5800124"/>
              <a:gd name="connsiteY2" fmla="*/ 1350762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124" h="3462829">
                <a:moveTo>
                  <a:pt x="327804" y="0"/>
                </a:moveTo>
                <a:lnTo>
                  <a:pt x="1948831" y="557131"/>
                </a:lnTo>
                <a:cubicBezTo>
                  <a:pt x="2217564" y="648548"/>
                  <a:pt x="2514648" y="1207828"/>
                  <a:pt x="2958123" y="1462905"/>
                </a:cubicBezTo>
                <a:cubicBezTo>
                  <a:pt x="4600669" y="2546118"/>
                  <a:pt x="5166868" y="2471700"/>
                  <a:pt x="5800124" y="2967485"/>
                </a:cubicBezTo>
                <a:lnTo>
                  <a:pt x="5618970" y="3462829"/>
                </a:lnTo>
                <a:lnTo>
                  <a:pt x="0" y="1996339"/>
                </a:lnTo>
                <a:lnTo>
                  <a:pt x="327804" y="0"/>
                </a:lnTo>
                <a:close/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922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90264"/>
            <a:ext cx="6048672" cy="99898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w="25400"/>
            </a:sp3d>
          </a:bodyPr>
          <a:lstStyle/>
          <a:p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МЕСТА ПРИЛОЖЕНИЯ ТРУДА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одзаголовок 2"/>
          <p:cNvSpPr txBox="1">
            <a:spLocks/>
          </p:cNvSpPr>
          <p:nvPr/>
        </p:nvSpPr>
        <p:spPr>
          <a:xfrm>
            <a:off x="107504" y="2492896"/>
            <a:ext cx="1944216" cy="504056"/>
          </a:xfrm>
          <a:prstGeom prst="rect">
            <a:avLst/>
          </a:prstGeom>
          <a:solidFill>
            <a:srgbClr val="E3F4E2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ОАО «</a:t>
            </a:r>
            <a:r>
              <a:rPr lang="ru-RU" sz="1000" b="1" dirty="0" err="1" smtClean="0"/>
              <a:t>Бутовский</a:t>
            </a:r>
            <a:r>
              <a:rPr lang="ru-RU" sz="1000" b="1" dirty="0" smtClean="0"/>
              <a:t> комбинат», кол-во рабочих мест: 428 чел.  (92 свободных)</a:t>
            </a:r>
            <a:endParaRPr lang="ru-RU" sz="1000" b="1" dirty="0"/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1763688" y="1628800"/>
            <a:ext cx="2088232" cy="720080"/>
          </a:xfrm>
          <a:prstGeom prst="rect">
            <a:avLst/>
          </a:prstGeom>
          <a:solidFill>
            <a:srgbClr val="E3F4E2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/>
              <a:t>Складской комплекс</a:t>
            </a:r>
          </a:p>
          <a:p>
            <a:pPr marL="0" indent="0" algn="ctr">
              <a:buNone/>
            </a:pPr>
            <a:r>
              <a:rPr lang="ru-RU" sz="1000" b="1" dirty="0"/>
              <a:t> ОАО «</a:t>
            </a:r>
            <a:r>
              <a:rPr lang="ru-RU" sz="1000" b="1" dirty="0" err="1" smtClean="0"/>
              <a:t>Совтрансавтоэкспедиция</a:t>
            </a:r>
            <a:r>
              <a:rPr lang="ru-RU" sz="1000" b="1" dirty="0" smtClean="0"/>
              <a:t>»</a:t>
            </a:r>
            <a:r>
              <a:rPr lang="ru-RU" sz="1000" b="1" dirty="0"/>
              <a:t> , кол-во рабочих мест: </a:t>
            </a:r>
            <a:r>
              <a:rPr lang="ru-RU" sz="1000" b="1" dirty="0" smtClean="0"/>
              <a:t>170 </a:t>
            </a:r>
            <a:r>
              <a:rPr lang="ru-RU" sz="1000" b="1" dirty="0"/>
              <a:t>чел</a:t>
            </a:r>
            <a:r>
              <a:rPr lang="ru-RU" sz="1000" b="1" dirty="0" smtClean="0"/>
              <a:t>. (35 свободных)</a:t>
            </a:r>
            <a:endParaRPr lang="ru-RU" sz="1000" b="1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6084168" y="6021288"/>
            <a:ext cx="1656184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Складской комплекс, Тепличное хозяйство,, </a:t>
            </a:r>
            <a:r>
              <a:rPr lang="ru-RU" sz="1000" b="1" dirty="0"/>
              <a:t>кол-во рабочих мест: 3</a:t>
            </a:r>
            <a:r>
              <a:rPr lang="ru-RU" sz="1000" b="1" dirty="0" smtClean="0"/>
              <a:t>75 </a:t>
            </a:r>
            <a:r>
              <a:rPr lang="ru-RU" sz="1000" b="1" dirty="0"/>
              <a:t>чел.</a:t>
            </a:r>
            <a:r>
              <a:rPr lang="ru-RU" sz="1000" b="1" dirty="0" smtClean="0"/>
              <a:t>  (128 свободных)</a:t>
            </a:r>
            <a:endParaRPr lang="ru-RU" sz="1000" b="1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4283968" y="1556792"/>
            <a:ext cx="1728192" cy="576064"/>
          </a:xfrm>
          <a:prstGeom prst="rect">
            <a:avLst/>
          </a:prstGeom>
          <a:solidFill>
            <a:srgbClr val="E3F4E2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Центр образования</a:t>
            </a:r>
            <a:r>
              <a:rPr lang="ru-RU" sz="1000" b="1" dirty="0"/>
              <a:t>, кол-во рабочих мест: </a:t>
            </a:r>
            <a:r>
              <a:rPr lang="ru-RU" sz="1000" b="1" dirty="0" smtClean="0"/>
              <a:t>175 </a:t>
            </a:r>
            <a:r>
              <a:rPr lang="ru-RU" sz="1000" b="1" dirty="0"/>
              <a:t>чел</a:t>
            </a:r>
            <a:r>
              <a:rPr lang="ru-RU" sz="1000" b="1" dirty="0" smtClean="0"/>
              <a:t>. (45 свободных)</a:t>
            </a:r>
            <a:endParaRPr lang="ru-RU" sz="1000" b="1" dirty="0"/>
          </a:p>
          <a:p>
            <a:pPr marL="0" indent="0" algn="ctr">
              <a:buNone/>
            </a:pPr>
            <a:endParaRPr lang="ru-RU" sz="1000" b="1" dirty="0"/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11560" y="5517232"/>
            <a:ext cx="1656184" cy="720080"/>
          </a:xfrm>
          <a:prstGeom prst="rect">
            <a:avLst/>
          </a:prstGeom>
          <a:solidFill>
            <a:srgbClr val="E3F4E2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/>
              <a:t>Производственная территория  ОАО «ДРСУ</a:t>
            </a:r>
            <a:r>
              <a:rPr lang="ru-RU" sz="1000" b="1" dirty="0" smtClean="0"/>
              <a:t>»</a:t>
            </a:r>
            <a:r>
              <a:rPr lang="ru-RU" sz="1000" b="1" dirty="0"/>
              <a:t> , кол-во рабочих мест: </a:t>
            </a:r>
            <a:r>
              <a:rPr lang="ru-RU" sz="1000" b="1" dirty="0" smtClean="0"/>
              <a:t>125 </a:t>
            </a:r>
            <a:r>
              <a:rPr lang="ru-RU" sz="1000" b="1" dirty="0"/>
              <a:t>чел</a:t>
            </a:r>
            <a:r>
              <a:rPr lang="ru-RU" sz="1000" b="1" dirty="0" smtClean="0"/>
              <a:t>. (25 свободных)</a:t>
            </a:r>
            <a:endParaRPr lang="ru-RU" sz="1000" b="1" dirty="0"/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179512" y="1340768"/>
            <a:ext cx="1440160" cy="576064"/>
          </a:xfrm>
          <a:prstGeom prst="rect">
            <a:avLst/>
          </a:prstGeom>
          <a:solidFill>
            <a:srgbClr val="E3F4E2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Поликлиника, кол</a:t>
            </a:r>
            <a:r>
              <a:rPr lang="ru-RU" sz="1000" b="1" dirty="0"/>
              <a:t>-во рабочих мест: </a:t>
            </a:r>
            <a:r>
              <a:rPr lang="ru-RU" sz="1000" b="1" dirty="0" smtClean="0"/>
              <a:t>78 чел. (15 свободных)</a:t>
            </a:r>
            <a:endParaRPr lang="ru-RU" sz="1000" b="1" dirty="0"/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2555776" y="5949280"/>
            <a:ext cx="1440160" cy="576064"/>
          </a:xfrm>
          <a:prstGeom prst="rect">
            <a:avLst/>
          </a:prstGeom>
          <a:solidFill>
            <a:srgbClr val="E3F4E2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/>
              <a:t>Складской </a:t>
            </a:r>
            <a:r>
              <a:rPr lang="ru-RU" sz="1000" b="1" dirty="0" smtClean="0"/>
              <a:t>комплекс</a:t>
            </a:r>
            <a:r>
              <a:rPr lang="ru-RU" sz="1000" b="1" dirty="0"/>
              <a:t>, кол-во рабочих мест: </a:t>
            </a:r>
            <a:r>
              <a:rPr lang="ru-RU" sz="1000" b="1" dirty="0" smtClean="0"/>
              <a:t>89 чел. (32 свободных)</a:t>
            </a:r>
            <a:endParaRPr lang="ru-RU" sz="1000" b="1" dirty="0"/>
          </a:p>
        </p:txBody>
      </p:sp>
      <p:cxnSp>
        <p:nvCxnSpPr>
          <p:cNvPr id="30" name="Прямая со стрелкой 29"/>
          <p:cNvCxnSpPr>
            <a:endCxn id="21" idx="0"/>
          </p:cNvCxnSpPr>
          <p:nvPr/>
        </p:nvCxnSpPr>
        <p:spPr>
          <a:xfrm flipH="1">
            <a:off x="1079612" y="2060848"/>
            <a:ext cx="468052" cy="43204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1403648" y="4365104"/>
            <a:ext cx="720080" cy="115212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23" idx="1"/>
          </p:cNvCxnSpPr>
          <p:nvPr/>
        </p:nvCxnSpPr>
        <p:spPr>
          <a:xfrm>
            <a:off x="5220072" y="6021288"/>
            <a:ext cx="864096" cy="36004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24" idx="2"/>
          </p:cNvCxnSpPr>
          <p:nvPr/>
        </p:nvCxnSpPr>
        <p:spPr>
          <a:xfrm flipV="1">
            <a:off x="3707904" y="2132856"/>
            <a:ext cx="1440160" cy="50405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22" idx="2"/>
          </p:cNvCxnSpPr>
          <p:nvPr/>
        </p:nvCxnSpPr>
        <p:spPr>
          <a:xfrm flipV="1">
            <a:off x="1763688" y="2348880"/>
            <a:ext cx="1044116" cy="864096"/>
          </a:xfrm>
          <a:prstGeom prst="straightConnector1">
            <a:avLst/>
          </a:prstGeom>
          <a:ln w="19050" cap="sq" cmpd="sng">
            <a:solidFill>
              <a:schemeClr val="bg1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2267744" y="2276872"/>
            <a:ext cx="576064" cy="1224136"/>
          </a:xfrm>
          <a:prstGeom prst="straightConnector1">
            <a:avLst/>
          </a:prstGeom>
          <a:ln w="19050" cap="sq" cmpd="sng">
            <a:solidFill>
              <a:schemeClr val="bg1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endCxn id="29" idx="3"/>
          </p:cNvCxnSpPr>
          <p:nvPr/>
        </p:nvCxnSpPr>
        <p:spPr>
          <a:xfrm flipH="1" flipV="1">
            <a:off x="3995936" y="6237312"/>
            <a:ext cx="576064" cy="216024"/>
          </a:xfrm>
          <a:prstGeom prst="straightConnector1">
            <a:avLst/>
          </a:prstGeom>
          <a:ln w="19050" cap="sq" cmpd="sng">
            <a:solidFill>
              <a:schemeClr val="bg1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/>
          <p:cNvSpPr/>
          <p:nvPr/>
        </p:nvSpPr>
        <p:spPr>
          <a:xfrm>
            <a:off x="6156176" y="1052737"/>
            <a:ext cx="2808312" cy="286232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38100"/>
            </a:sp3d>
          </a:bodyPr>
          <a:lstStyle/>
          <a:p>
            <a:r>
              <a:rPr lang="ru-RU" sz="1200" b="1" dirty="0" smtClean="0">
                <a:solidFill>
                  <a:srgbClr val="0F21A5"/>
                </a:solidFill>
              </a:rPr>
              <a:t>На рассматриваемой территории запланированы (</a:t>
            </a:r>
            <a:r>
              <a:rPr lang="ru-RU" sz="1200" b="1" dirty="0" err="1" smtClean="0">
                <a:solidFill>
                  <a:srgbClr val="0F21A5"/>
                </a:solidFill>
              </a:rPr>
              <a:t>числ</a:t>
            </a:r>
            <a:r>
              <a:rPr lang="ru-RU" sz="1200" b="1" dirty="0" smtClean="0">
                <a:solidFill>
                  <a:srgbClr val="0F21A5"/>
                </a:solidFill>
              </a:rPr>
              <a:t>./кол-во </a:t>
            </a:r>
            <a:r>
              <a:rPr lang="ru-RU" sz="1200" b="1" dirty="0" err="1" smtClean="0">
                <a:solidFill>
                  <a:srgbClr val="0F21A5"/>
                </a:solidFill>
              </a:rPr>
              <a:t>рабоч</a:t>
            </a:r>
            <a:r>
              <a:rPr lang="ru-RU" sz="1200" b="1" dirty="0" smtClean="0">
                <a:solidFill>
                  <a:srgbClr val="0F21A5"/>
                </a:solidFill>
              </a:rPr>
              <a:t>. мест):</a:t>
            </a:r>
          </a:p>
          <a:p>
            <a:r>
              <a:rPr lang="ru-RU" sz="1200" b="1" dirty="0">
                <a:solidFill>
                  <a:srgbClr val="0F21A5"/>
                </a:solidFill>
              </a:rPr>
              <a:t>Учреждения </a:t>
            </a:r>
            <a:r>
              <a:rPr lang="ru-RU" sz="1200" b="1" dirty="0" smtClean="0">
                <a:solidFill>
                  <a:srgbClr val="0F21A5"/>
                </a:solidFill>
              </a:rPr>
              <a:t>здравоохранения - __/__,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Учреждения образования - __/__,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Учреждения культуры и искусства - __/__,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Учреждения социального обслуживания населения - __/__,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Объекты розничной торговли и общественного питания - __/__,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Коммерческие объекты - __/__,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Инфраструктурные </a:t>
            </a:r>
            <a:r>
              <a:rPr lang="ru-RU" sz="1200" b="1" dirty="0">
                <a:solidFill>
                  <a:srgbClr val="0F21A5"/>
                </a:solidFill>
              </a:rPr>
              <a:t>объекты </a:t>
            </a:r>
            <a:r>
              <a:rPr lang="ru-RU" sz="1200" b="1" dirty="0" smtClean="0">
                <a:solidFill>
                  <a:srgbClr val="0F21A5"/>
                </a:solidFill>
              </a:rPr>
              <a:t>на </a:t>
            </a:r>
            <a:r>
              <a:rPr lang="ru-RU" sz="1200" b="1" dirty="0">
                <a:solidFill>
                  <a:srgbClr val="0F21A5"/>
                </a:solidFill>
              </a:rPr>
              <a:t>первых этажах жилых </a:t>
            </a:r>
            <a:r>
              <a:rPr lang="ru-RU" sz="1200" b="1" dirty="0" smtClean="0">
                <a:solidFill>
                  <a:srgbClr val="0F21A5"/>
                </a:solidFill>
              </a:rPr>
              <a:t>домов (магазины </a:t>
            </a:r>
            <a:r>
              <a:rPr lang="ru-RU" sz="1200" b="1" dirty="0">
                <a:solidFill>
                  <a:srgbClr val="0F21A5"/>
                </a:solidFill>
              </a:rPr>
              <a:t>и службы </a:t>
            </a:r>
            <a:r>
              <a:rPr lang="ru-RU" sz="1200" b="1" dirty="0" smtClean="0">
                <a:solidFill>
                  <a:srgbClr val="0F21A5"/>
                </a:solidFill>
              </a:rPr>
              <a:t>быта) - __/__.</a:t>
            </a:r>
          </a:p>
        </p:txBody>
      </p:sp>
      <p:cxnSp>
        <p:nvCxnSpPr>
          <p:cNvPr id="104" name="Прямая со стрелкой 103"/>
          <p:cNvCxnSpPr/>
          <p:nvPr/>
        </p:nvCxnSpPr>
        <p:spPr>
          <a:xfrm flipH="1">
            <a:off x="1475656" y="1412776"/>
            <a:ext cx="720080" cy="7200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Подзаголовок 2"/>
          <p:cNvSpPr txBox="1">
            <a:spLocks/>
          </p:cNvSpPr>
          <p:nvPr/>
        </p:nvSpPr>
        <p:spPr>
          <a:xfrm>
            <a:off x="2843808" y="5157192"/>
            <a:ext cx="1944216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Инфраструктурные объекты на первых этажах жилых домов (</a:t>
            </a:r>
            <a:r>
              <a:rPr lang="ru-RU" sz="1000" b="1" dirty="0"/>
              <a:t>кол-во рабочих мест: ___ чел.) </a:t>
            </a:r>
          </a:p>
          <a:p>
            <a:pPr marL="0" indent="0" algn="ctr">
              <a:buNone/>
            </a:pPr>
            <a:endParaRPr lang="ru-RU" sz="1000" b="1" dirty="0"/>
          </a:p>
          <a:p>
            <a:pPr marL="0" indent="0" algn="ctr">
              <a:buNone/>
            </a:pPr>
            <a:endParaRPr lang="ru-RU" sz="1000" b="1" dirty="0"/>
          </a:p>
        </p:txBody>
      </p:sp>
      <p:cxnSp>
        <p:nvCxnSpPr>
          <p:cNvPr id="142" name="Прямая со стрелкой 141"/>
          <p:cNvCxnSpPr/>
          <p:nvPr/>
        </p:nvCxnSpPr>
        <p:spPr>
          <a:xfrm flipH="1">
            <a:off x="3419872" y="3645024"/>
            <a:ext cx="216024" cy="151216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/>
          <p:cNvCxnSpPr/>
          <p:nvPr/>
        </p:nvCxnSpPr>
        <p:spPr>
          <a:xfrm flipH="1">
            <a:off x="3419872" y="4509120"/>
            <a:ext cx="648072" cy="648072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flipH="1">
            <a:off x="3491880" y="4365104"/>
            <a:ext cx="1008112" cy="79208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 flipH="1">
            <a:off x="3491880" y="4797152"/>
            <a:ext cx="1368152" cy="36004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 стрелкой 155"/>
          <p:cNvCxnSpPr/>
          <p:nvPr/>
        </p:nvCxnSpPr>
        <p:spPr>
          <a:xfrm flipH="1">
            <a:off x="3419872" y="3717032"/>
            <a:ext cx="432048" cy="144016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 flipH="1">
            <a:off x="3419872" y="4509120"/>
            <a:ext cx="1224136" cy="639688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Подзаголовок 2"/>
          <p:cNvSpPr txBox="1">
            <a:spLocks/>
          </p:cNvSpPr>
          <p:nvPr/>
        </p:nvSpPr>
        <p:spPr>
          <a:xfrm>
            <a:off x="4572000" y="2636912"/>
            <a:ext cx="1512168" cy="576064"/>
          </a:xfrm>
          <a:prstGeom prst="rect">
            <a:avLst/>
          </a:prstGeom>
          <a:solidFill>
            <a:srgbClr val="E3F4E2"/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Детский сад, </a:t>
            </a:r>
            <a:r>
              <a:rPr lang="ru-RU" sz="1000" b="1" dirty="0"/>
              <a:t>кол-во рабочих мест: </a:t>
            </a:r>
            <a:r>
              <a:rPr lang="ru-RU" sz="1000" b="1" dirty="0" smtClean="0"/>
              <a:t>65 </a:t>
            </a:r>
            <a:r>
              <a:rPr lang="ru-RU" sz="1000" b="1" dirty="0"/>
              <a:t>чел</a:t>
            </a:r>
            <a:r>
              <a:rPr lang="ru-RU" sz="1000" b="1" dirty="0" smtClean="0"/>
              <a:t>. (17 свободных)</a:t>
            </a:r>
            <a:endParaRPr lang="ru-RU" sz="1000" b="1" dirty="0"/>
          </a:p>
          <a:p>
            <a:pPr marL="0" indent="0" algn="ctr">
              <a:buNone/>
            </a:pPr>
            <a:endParaRPr lang="ru-RU" sz="1000" b="1" dirty="0"/>
          </a:p>
        </p:txBody>
      </p:sp>
      <p:cxnSp>
        <p:nvCxnSpPr>
          <p:cNvPr id="168" name="Прямая со стрелкой 167"/>
          <p:cNvCxnSpPr>
            <a:endCxn id="167" idx="1"/>
          </p:cNvCxnSpPr>
          <p:nvPr/>
        </p:nvCxnSpPr>
        <p:spPr>
          <a:xfrm>
            <a:off x="4067944" y="2780928"/>
            <a:ext cx="504056" cy="14401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Подзаголовок 2"/>
          <p:cNvSpPr txBox="1">
            <a:spLocks/>
          </p:cNvSpPr>
          <p:nvPr/>
        </p:nvSpPr>
        <p:spPr>
          <a:xfrm>
            <a:off x="6444208" y="4293096"/>
            <a:ext cx="1512168" cy="4320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Школы (</a:t>
            </a:r>
            <a:r>
              <a:rPr lang="ru-RU" sz="1000" b="1" dirty="0"/>
              <a:t>кол-во рабочих мест: ___ чел.) </a:t>
            </a:r>
          </a:p>
          <a:p>
            <a:pPr marL="0" indent="0" algn="ctr">
              <a:buNone/>
            </a:pPr>
            <a:endParaRPr lang="ru-RU" sz="1000" b="1" dirty="0"/>
          </a:p>
        </p:txBody>
      </p:sp>
      <p:cxnSp>
        <p:nvCxnSpPr>
          <p:cNvPr id="184" name="Прямая со стрелкой 183"/>
          <p:cNvCxnSpPr/>
          <p:nvPr/>
        </p:nvCxnSpPr>
        <p:spPr>
          <a:xfrm>
            <a:off x="4355976" y="4149080"/>
            <a:ext cx="2088232" cy="288032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Подзаголовок 2"/>
          <p:cNvSpPr txBox="1">
            <a:spLocks/>
          </p:cNvSpPr>
          <p:nvPr/>
        </p:nvSpPr>
        <p:spPr>
          <a:xfrm>
            <a:off x="7020272" y="5013176"/>
            <a:ext cx="1872208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/>
              <a:t>Многофункциональный центр </a:t>
            </a:r>
            <a:r>
              <a:rPr lang="ru-RU" sz="1000" b="1" dirty="0" smtClean="0"/>
              <a:t>, кол-во рабочих мест: 352 чел.</a:t>
            </a:r>
            <a:endParaRPr lang="ru-RU" sz="1000" b="1" dirty="0"/>
          </a:p>
        </p:txBody>
      </p:sp>
      <p:cxnSp>
        <p:nvCxnSpPr>
          <p:cNvPr id="188" name="Прямая со стрелкой 187"/>
          <p:cNvCxnSpPr/>
          <p:nvPr/>
        </p:nvCxnSpPr>
        <p:spPr>
          <a:xfrm>
            <a:off x="5292080" y="4725144"/>
            <a:ext cx="1728192" cy="576064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Прямая со стрелкой 191"/>
          <p:cNvCxnSpPr/>
          <p:nvPr/>
        </p:nvCxnSpPr>
        <p:spPr>
          <a:xfrm>
            <a:off x="4716016" y="4437112"/>
            <a:ext cx="1728192" cy="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Подзаголовок 2"/>
          <p:cNvSpPr txBox="1">
            <a:spLocks/>
          </p:cNvSpPr>
          <p:nvPr/>
        </p:nvSpPr>
        <p:spPr>
          <a:xfrm>
            <a:off x="2123728" y="3789040"/>
            <a:ext cx="1080120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F21A5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00" b="1" dirty="0" smtClean="0"/>
              <a:t>Детские сады (кол-во рабочих мест: ___ чел.) </a:t>
            </a:r>
            <a:endParaRPr lang="ru-RU" sz="1000" b="1" dirty="0"/>
          </a:p>
        </p:txBody>
      </p:sp>
      <p:cxnSp>
        <p:nvCxnSpPr>
          <p:cNvPr id="198" name="Прямая со стрелкой 197"/>
          <p:cNvCxnSpPr>
            <a:endCxn id="197" idx="3"/>
          </p:cNvCxnSpPr>
          <p:nvPr/>
        </p:nvCxnSpPr>
        <p:spPr>
          <a:xfrm flipH="1">
            <a:off x="3203848" y="3501008"/>
            <a:ext cx="432048" cy="576064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 стрелкой 199"/>
          <p:cNvCxnSpPr>
            <a:endCxn id="197" idx="3"/>
          </p:cNvCxnSpPr>
          <p:nvPr/>
        </p:nvCxnSpPr>
        <p:spPr>
          <a:xfrm flipH="1" flipV="1">
            <a:off x="3203848" y="4077072"/>
            <a:ext cx="1584176" cy="36004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6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gradFill flip="none" rotWithShape="1">
            <a:gsLst>
              <a:gs pos="0">
                <a:srgbClr val="0F21A5">
                  <a:tint val="66000"/>
                  <a:satMod val="160000"/>
                </a:srgbClr>
              </a:gs>
              <a:gs pos="50000">
                <a:srgbClr val="0F21A5">
                  <a:tint val="44500"/>
                  <a:satMod val="160000"/>
                </a:srgbClr>
              </a:gs>
              <a:gs pos="100000">
                <a:srgbClr val="0F21A5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rgbClr val="0F2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29220" y="0"/>
            <a:ext cx="9144000" cy="836712"/>
          </a:xfrm>
          <a:prstGeom prst="rect">
            <a:avLst/>
          </a:prstGeom>
          <a:solidFill>
            <a:srgbClr val="0F21A5"/>
          </a:solidFill>
          <a:ln w="57150">
            <a:solidFill>
              <a:srgbClr val="0F21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                                                                 ГУП МО «НИИПРОЕКТ»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90264"/>
            <a:ext cx="6048672" cy="99898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w="25400"/>
            </a:sp3d>
          </a:bodyPr>
          <a:lstStyle/>
          <a:p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БЛАГОУСТРОЙСТВО ТЕРРИТОРИИ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75179" cy="4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2" t="-591" r="2134" b="3937"/>
          <a:stretch/>
        </p:blipFill>
        <p:spPr>
          <a:xfrm>
            <a:off x="-252536" y="740536"/>
            <a:ext cx="9396536" cy="61473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2" name="Прямоугольник 10"/>
          <p:cNvSpPr/>
          <p:nvPr/>
        </p:nvSpPr>
        <p:spPr>
          <a:xfrm>
            <a:off x="2915816" y="3212976"/>
            <a:ext cx="5800124" cy="3645024"/>
          </a:xfrm>
          <a:custGeom>
            <a:avLst/>
            <a:gdLst>
              <a:gd name="connsiteX0" fmla="*/ 0 w 5584464"/>
              <a:gd name="connsiteY0" fmla="*/ 0 h 2160242"/>
              <a:gd name="connsiteX1" fmla="*/ 5584464 w 5584464"/>
              <a:gd name="connsiteY1" fmla="*/ 0 h 2160242"/>
              <a:gd name="connsiteX2" fmla="*/ 5584464 w 5584464"/>
              <a:gd name="connsiteY2" fmla="*/ 2160242 h 2160242"/>
              <a:gd name="connsiteX3" fmla="*/ 0 w 5584464"/>
              <a:gd name="connsiteY3" fmla="*/ 2160242 h 2160242"/>
              <a:gd name="connsiteX4" fmla="*/ 0 w 5584464"/>
              <a:gd name="connsiteY4" fmla="*/ 0 h 2160242"/>
              <a:gd name="connsiteX0" fmla="*/ 0 w 5705234"/>
              <a:gd name="connsiteY0" fmla="*/ 0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0 w 5705234"/>
              <a:gd name="connsiteY4" fmla="*/ 0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05234"/>
              <a:gd name="connsiteY0" fmla="*/ 319178 h 3678491"/>
              <a:gd name="connsiteX1" fmla="*/ 5584464 w 5705234"/>
              <a:gd name="connsiteY1" fmla="*/ 0 h 3678491"/>
              <a:gd name="connsiteX2" fmla="*/ 5705234 w 5705234"/>
              <a:gd name="connsiteY2" fmla="*/ 3678491 h 3678491"/>
              <a:gd name="connsiteX3" fmla="*/ 0 w 5705234"/>
              <a:gd name="connsiteY3" fmla="*/ 2160242 h 3678491"/>
              <a:gd name="connsiteX4" fmla="*/ 293298 w 5705234"/>
              <a:gd name="connsiteY4" fmla="*/ 319178 h 3678491"/>
              <a:gd name="connsiteX0" fmla="*/ 293298 w 5765618"/>
              <a:gd name="connsiteY0" fmla="*/ 0 h 3359313"/>
              <a:gd name="connsiteX1" fmla="*/ 5765618 w 5765618"/>
              <a:gd name="connsiteY1" fmla="*/ 2803584 h 3359313"/>
              <a:gd name="connsiteX2" fmla="*/ 5705234 w 5765618"/>
              <a:gd name="connsiteY2" fmla="*/ 3359313 h 3359313"/>
              <a:gd name="connsiteX3" fmla="*/ 0 w 5765618"/>
              <a:gd name="connsiteY3" fmla="*/ 1841064 h 3359313"/>
              <a:gd name="connsiteX4" fmla="*/ 293298 w 5765618"/>
              <a:gd name="connsiteY4" fmla="*/ 0 h 3359313"/>
              <a:gd name="connsiteX0" fmla="*/ 293298 w 5765618"/>
              <a:gd name="connsiteY0" fmla="*/ 3585 h 3362898"/>
              <a:gd name="connsiteX1" fmla="*/ 275307 w 5765618"/>
              <a:gd name="connsiteY1" fmla="*/ 0 h 3362898"/>
              <a:gd name="connsiteX2" fmla="*/ 5765618 w 5765618"/>
              <a:gd name="connsiteY2" fmla="*/ 2807169 h 3362898"/>
              <a:gd name="connsiteX3" fmla="*/ 5705234 w 5765618"/>
              <a:gd name="connsiteY3" fmla="*/ 3362898 h 3362898"/>
              <a:gd name="connsiteX4" fmla="*/ 0 w 5765618"/>
              <a:gd name="connsiteY4" fmla="*/ 1844649 h 3362898"/>
              <a:gd name="connsiteX5" fmla="*/ 293298 w 5765618"/>
              <a:gd name="connsiteY5" fmla="*/ 3585 h 3362898"/>
              <a:gd name="connsiteX0" fmla="*/ 0 w 5782871"/>
              <a:gd name="connsiteY0" fmla="*/ 702325 h 3362898"/>
              <a:gd name="connsiteX1" fmla="*/ 292560 w 5782871"/>
              <a:gd name="connsiteY1" fmla="*/ 0 h 3362898"/>
              <a:gd name="connsiteX2" fmla="*/ 5782871 w 5782871"/>
              <a:gd name="connsiteY2" fmla="*/ 2807169 h 3362898"/>
              <a:gd name="connsiteX3" fmla="*/ 5722487 w 5782871"/>
              <a:gd name="connsiteY3" fmla="*/ 3362898 h 3362898"/>
              <a:gd name="connsiteX4" fmla="*/ 17253 w 5782871"/>
              <a:gd name="connsiteY4" fmla="*/ 1844649 h 3362898"/>
              <a:gd name="connsiteX5" fmla="*/ 0 w 5782871"/>
              <a:gd name="connsiteY5" fmla="*/ 702325 h 3362898"/>
              <a:gd name="connsiteX0" fmla="*/ 0 w 5782871"/>
              <a:gd name="connsiteY0" fmla="*/ 0 h 2660573"/>
              <a:gd name="connsiteX1" fmla="*/ 4062303 w 5782871"/>
              <a:gd name="connsiteY1" fmla="*/ 1014332 h 2660573"/>
              <a:gd name="connsiteX2" fmla="*/ 5782871 w 5782871"/>
              <a:gd name="connsiteY2" fmla="*/ 2104844 h 2660573"/>
              <a:gd name="connsiteX3" fmla="*/ 5722487 w 5782871"/>
              <a:gd name="connsiteY3" fmla="*/ 2660573 h 2660573"/>
              <a:gd name="connsiteX4" fmla="*/ 17253 w 5782871"/>
              <a:gd name="connsiteY4" fmla="*/ 1142324 h 2660573"/>
              <a:gd name="connsiteX5" fmla="*/ 0 w 5782871"/>
              <a:gd name="connsiteY5" fmla="*/ 0 h 2660573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4045050 w 5765618"/>
              <a:gd name="connsiteY1" fmla="*/ 1876973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5765618 w 5765618"/>
              <a:gd name="connsiteY2" fmla="*/ 2967485 h 3523214"/>
              <a:gd name="connsiteX3" fmla="*/ 5705234 w 5765618"/>
              <a:gd name="connsiteY3" fmla="*/ 3523214 h 3523214"/>
              <a:gd name="connsiteX4" fmla="*/ 0 w 5765618"/>
              <a:gd name="connsiteY4" fmla="*/ 2004965 h 3523214"/>
              <a:gd name="connsiteX5" fmla="*/ 293298 w 5765618"/>
              <a:gd name="connsiteY5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1905699 w 5765618"/>
              <a:gd name="connsiteY2" fmla="*/ 54850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673450 w 5765618"/>
              <a:gd name="connsiteY2" fmla="*/ 1247245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523214"/>
              <a:gd name="connsiteX1" fmla="*/ 1914325 w 5765618"/>
              <a:gd name="connsiteY1" fmla="*/ 557131 h 3523214"/>
              <a:gd name="connsiteX2" fmla="*/ 2751088 w 5765618"/>
              <a:gd name="connsiteY2" fmla="*/ 1350762 h 3523214"/>
              <a:gd name="connsiteX3" fmla="*/ 5765618 w 5765618"/>
              <a:gd name="connsiteY3" fmla="*/ 2967485 h 3523214"/>
              <a:gd name="connsiteX4" fmla="*/ 5705234 w 5765618"/>
              <a:gd name="connsiteY4" fmla="*/ 3523214 h 3523214"/>
              <a:gd name="connsiteX5" fmla="*/ 0 w 5765618"/>
              <a:gd name="connsiteY5" fmla="*/ 2004965 h 3523214"/>
              <a:gd name="connsiteX6" fmla="*/ 293298 w 5765618"/>
              <a:gd name="connsiteY6" fmla="*/ 0 h 3523214"/>
              <a:gd name="connsiteX0" fmla="*/ 293298 w 5765618"/>
              <a:gd name="connsiteY0" fmla="*/ 0 h 3462829"/>
              <a:gd name="connsiteX1" fmla="*/ 1914325 w 5765618"/>
              <a:gd name="connsiteY1" fmla="*/ 557131 h 3462829"/>
              <a:gd name="connsiteX2" fmla="*/ 2751088 w 5765618"/>
              <a:gd name="connsiteY2" fmla="*/ 1350762 h 3462829"/>
              <a:gd name="connsiteX3" fmla="*/ 5765618 w 5765618"/>
              <a:gd name="connsiteY3" fmla="*/ 2967485 h 3462829"/>
              <a:gd name="connsiteX4" fmla="*/ 5584464 w 5765618"/>
              <a:gd name="connsiteY4" fmla="*/ 3462829 h 3462829"/>
              <a:gd name="connsiteX5" fmla="*/ 0 w 5765618"/>
              <a:gd name="connsiteY5" fmla="*/ 2004965 h 3462829"/>
              <a:gd name="connsiteX6" fmla="*/ 293298 w 5765618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785594 w 5800124"/>
              <a:gd name="connsiteY2" fmla="*/ 1350762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  <a:gd name="connsiteX0" fmla="*/ 327804 w 5800124"/>
              <a:gd name="connsiteY0" fmla="*/ 0 h 3462829"/>
              <a:gd name="connsiteX1" fmla="*/ 1948831 w 5800124"/>
              <a:gd name="connsiteY1" fmla="*/ 557131 h 3462829"/>
              <a:gd name="connsiteX2" fmla="*/ 2958123 w 5800124"/>
              <a:gd name="connsiteY2" fmla="*/ 1462905 h 3462829"/>
              <a:gd name="connsiteX3" fmla="*/ 5800124 w 5800124"/>
              <a:gd name="connsiteY3" fmla="*/ 2967485 h 3462829"/>
              <a:gd name="connsiteX4" fmla="*/ 5618970 w 5800124"/>
              <a:gd name="connsiteY4" fmla="*/ 3462829 h 3462829"/>
              <a:gd name="connsiteX5" fmla="*/ 0 w 5800124"/>
              <a:gd name="connsiteY5" fmla="*/ 1996339 h 3462829"/>
              <a:gd name="connsiteX6" fmla="*/ 327804 w 5800124"/>
              <a:gd name="connsiteY6" fmla="*/ 0 h 346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124" h="3462829">
                <a:moveTo>
                  <a:pt x="327804" y="0"/>
                </a:moveTo>
                <a:lnTo>
                  <a:pt x="1948831" y="557131"/>
                </a:lnTo>
                <a:cubicBezTo>
                  <a:pt x="2217564" y="648548"/>
                  <a:pt x="2514648" y="1207828"/>
                  <a:pt x="2958123" y="1462905"/>
                </a:cubicBezTo>
                <a:cubicBezTo>
                  <a:pt x="4600669" y="2546118"/>
                  <a:pt x="5166868" y="2471700"/>
                  <a:pt x="5800124" y="2967485"/>
                </a:cubicBezTo>
                <a:lnTo>
                  <a:pt x="5618970" y="3462829"/>
                </a:lnTo>
                <a:lnTo>
                  <a:pt x="0" y="1996339"/>
                </a:lnTo>
                <a:lnTo>
                  <a:pt x="327804" y="0"/>
                </a:lnTo>
                <a:close/>
              </a:path>
            </a:pathLst>
          </a:custGeom>
          <a:noFill/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228184" y="908720"/>
            <a:ext cx="2808312" cy="101566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38100"/>
            </a:sp3d>
          </a:bodyPr>
          <a:lstStyle/>
          <a:p>
            <a:r>
              <a:rPr lang="ru-RU" sz="1200" b="1" dirty="0" smtClean="0">
                <a:solidFill>
                  <a:srgbClr val="0F21A5"/>
                </a:solidFill>
              </a:rPr>
              <a:t>Общая площадь озеленяемой территории - ___ </a:t>
            </a:r>
            <a:r>
              <a:rPr lang="ru-RU" sz="1200" b="1" dirty="0" err="1" smtClean="0">
                <a:solidFill>
                  <a:srgbClr val="0F21A5"/>
                </a:solidFill>
              </a:rPr>
              <a:t>кв.м</a:t>
            </a:r>
            <a:r>
              <a:rPr lang="ru-RU" sz="1200" b="1" dirty="0" smtClean="0">
                <a:solidFill>
                  <a:srgbClr val="0F21A5"/>
                </a:solidFill>
              </a:rPr>
              <a:t>.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Количество создаваемых зон отдыха - ___.</a:t>
            </a:r>
          </a:p>
          <a:p>
            <a:r>
              <a:rPr lang="ru-RU" sz="1200" b="1" dirty="0" smtClean="0">
                <a:solidFill>
                  <a:srgbClr val="0F21A5"/>
                </a:solidFill>
              </a:rPr>
              <a:t>Количество детских площадок - ___.</a:t>
            </a:r>
          </a:p>
        </p:txBody>
      </p:sp>
      <p:pic>
        <p:nvPicPr>
          <p:cNvPr id="2" name="Изображение 1" descr="сквер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2918147" cy="1944216"/>
          </a:xfrm>
          <a:prstGeom prst="rect">
            <a:avLst/>
          </a:prstGeom>
          <a:ln>
            <a:solidFill>
              <a:schemeClr val="bg1">
                <a:lumMod val="95000"/>
                <a:alpha val="95000"/>
              </a:schemeClr>
            </a:solidFill>
          </a:ln>
        </p:spPr>
      </p:pic>
      <p:pic>
        <p:nvPicPr>
          <p:cNvPr id="7" name="Изображение 6" descr="площадки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02" y="1124745"/>
            <a:ext cx="2693565" cy="1800200"/>
          </a:xfrm>
          <a:prstGeom prst="rect">
            <a:avLst/>
          </a:prstGeom>
          <a:ln>
            <a:solidFill>
              <a:schemeClr val="bg1">
                <a:lumMod val="95000"/>
                <a:alpha val="95000"/>
              </a:schemeClr>
            </a:solidFill>
          </a:ln>
        </p:spPr>
      </p:pic>
      <p:pic>
        <p:nvPicPr>
          <p:cNvPr id="8" name="Изображение 7" descr="озелененная территория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276872"/>
            <a:ext cx="2493720" cy="1872208"/>
          </a:xfrm>
          <a:prstGeom prst="rect">
            <a:avLst/>
          </a:prstGeom>
          <a:ln>
            <a:solidFill>
              <a:schemeClr val="bg1">
                <a:lumMod val="95000"/>
                <a:alpha val="95000"/>
              </a:schemeClr>
            </a:solidFill>
          </a:ln>
        </p:spPr>
      </p:pic>
      <p:cxnSp>
        <p:nvCxnSpPr>
          <p:cNvPr id="49" name="Прямая со стрелкой 48"/>
          <p:cNvCxnSpPr/>
          <p:nvPr/>
        </p:nvCxnSpPr>
        <p:spPr>
          <a:xfrm flipH="1" flipV="1">
            <a:off x="2771800" y="5157192"/>
            <a:ext cx="2520280" cy="288032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2627784" y="3573016"/>
            <a:ext cx="1296144" cy="1296144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5148064" y="2924944"/>
            <a:ext cx="720080" cy="2880320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3851920" y="2924944"/>
            <a:ext cx="1296144" cy="1296144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6516216" y="4149080"/>
            <a:ext cx="1296144" cy="1944216"/>
          </a:xfrm>
          <a:prstGeom prst="straightConnector1">
            <a:avLst/>
          </a:prstGeom>
          <a:ln w="19050" cap="sq" cmpd="sng">
            <a:solidFill>
              <a:srgbClr val="FFFFFF"/>
            </a:solidFill>
            <a:miter lim="800000"/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187624" y="3068960"/>
            <a:ext cx="1692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  <a:cs typeface="Arial" pitchFamily="34" charset="0"/>
              </a:rPr>
              <a:t>Проект.  Срок реализации – </a:t>
            </a:r>
            <a:r>
              <a:rPr lang="ru-RU" sz="1000" b="1" dirty="0" smtClean="0">
                <a:solidFill>
                  <a:srgbClr val="FFFFFF"/>
                </a:solidFill>
              </a:rPr>
              <a:t>2015</a:t>
            </a:r>
            <a:r>
              <a:rPr lang="ru-RU" sz="1000" b="1" dirty="0">
                <a:solidFill>
                  <a:srgbClr val="FFFFFF"/>
                </a:solidFill>
              </a:rPr>
              <a:t> </a:t>
            </a:r>
            <a:r>
              <a:rPr lang="ru-RU" sz="1000" b="1" dirty="0" smtClean="0">
                <a:solidFill>
                  <a:srgbClr val="FFFFFF"/>
                </a:solidFill>
              </a:rPr>
              <a:t>год</a:t>
            </a:r>
            <a:r>
              <a:rPr lang="ru-RU" sz="10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ru-RU" sz="1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72000" y="2564904"/>
            <a:ext cx="1476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  <a:cs typeface="Arial" pitchFamily="34" charset="0"/>
              </a:rPr>
              <a:t>Выполнено</a:t>
            </a:r>
            <a:r>
              <a:rPr lang="ru-RU" sz="1000" b="1" dirty="0" smtClean="0">
                <a:solidFill>
                  <a:srgbClr val="FFFFFF"/>
                </a:solidFill>
              </a:rPr>
              <a:t>, 2014 год</a:t>
            </a:r>
            <a:r>
              <a:rPr lang="ru-RU" sz="10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ru-RU" sz="1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452320" y="3645024"/>
            <a:ext cx="147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cs typeface="Arial" pitchFamily="34" charset="0"/>
              </a:rPr>
              <a:t>Проект.  Срок реализации – </a:t>
            </a:r>
            <a:r>
              <a:rPr lang="ru-RU" sz="1000" b="1" dirty="0" smtClean="0">
                <a:solidFill>
                  <a:srgbClr val="FFFFFF"/>
                </a:solidFill>
              </a:rPr>
              <a:t>2016 год</a:t>
            </a:r>
            <a:endParaRPr lang="ru-RU" sz="10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Изображение 8" descr="ОЗЕЛЕНЕНИЕ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2661885" cy="1772816"/>
          </a:xfrm>
          <a:prstGeom prst="rect">
            <a:avLst/>
          </a:prstGeom>
          <a:ln>
            <a:solidFill>
              <a:schemeClr val="bg1">
                <a:lumMod val="95000"/>
                <a:alpha val="95000"/>
              </a:schemeClr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1115616" y="5589240"/>
            <a:ext cx="1476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bg1"/>
                </a:solidFill>
                <a:cs typeface="Arial" pitchFamily="34" charset="0"/>
              </a:rPr>
              <a:t>Выполнено</a:t>
            </a:r>
            <a:r>
              <a:rPr lang="ru-RU" sz="1000" b="1" dirty="0" smtClean="0">
                <a:solidFill>
                  <a:srgbClr val="FFFFFF"/>
                </a:solidFill>
              </a:rPr>
              <a:t>, 2014 год</a:t>
            </a:r>
            <a:r>
              <a:rPr lang="ru-RU" sz="10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ru-RU" sz="1000" b="1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Бытие.thmx</Template>
  <TotalTime>3342</TotalTime>
  <Words>1263</Words>
  <Application>Microsoft Office PowerPoint</Application>
  <PresentationFormat>Экран (4:3)</PresentationFormat>
  <Paragraphs>300</Paragraphs>
  <Slides>17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СИТУАЦИОННЫЙ ПЛАН ТЕРРИТОРИИ ЗАСТРОЙКИ</vt:lpstr>
      <vt:lpstr>ВЫКОПИРОВКА ИЗ СТП               МОСКОВСКОЙ ОБЛАСТИ</vt:lpstr>
      <vt:lpstr>ВЫКОПИРОВКА ИЗ СТП ТРАНСПОРТНОГО ОБСЛУЖИВАНИЯ МОСКОВСКОЙ ОБЛАСТИ</vt:lpstr>
      <vt:lpstr>ОПОРНЫЙ ПЛАН ТЕРРИТОРИИ ЗАСТРОЙКИ</vt:lpstr>
      <vt:lpstr>ОПОРНЫЙ ПЛАН С ФОТОФИКСАЦИЕЙ</vt:lpstr>
      <vt:lpstr>ОПОРНЫЙ ПЛАН С ФОТОФИКСАЦИЕЙ</vt:lpstr>
      <vt:lpstr>МЕСТА ПРИЛОЖЕНИЯ ТРУДА</vt:lpstr>
      <vt:lpstr>БЛАГОУСТРОЙСТВО ТЕРРИТОРИИ</vt:lpstr>
      <vt:lpstr>ПРОЕКТНЫЙ ПЛАН ЗАСТРОЙКИ (выполняется при отсутствии 3D проектного плана застройки)</vt:lpstr>
      <vt:lpstr>3D ПРОЕКТНЫЙ ПЛАН ЗАСТРОЙКИ</vt:lpstr>
      <vt:lpstr>СХЕМА ОРГАНИЗАЦИИ УЛИЧНО-ДОРОЖНОЙ СЕТИ И СХЕМА ДВИЖЕНИЯ ТРАНСПОРТА </vt:lpstr>
      <vt:lpstr>РАССЧЕТНЫЕ ПОКАЗАТЕЛИ  ПЛОТНОСТИ ЗАСТРОЙКИ</vt:lpstr>
      <vt:lpstr>РАССЧЕТНЫЕ ПОКАЗАТЕЛИ ОБЕСПЕЧЕННОСТИ  ОБЪЕКТАМИ СОЦИАЛЬНОЙ  ИНФРАСТРУКТУРЫ</vt:lpstr>
      <vt:lpstr>РАССЧЕТНЫЕ ПОКАЗАТЕЛИ ОБЕСПЕЧЕННОСТИ  ОБЪЕКТАМИ КОММУНАЛЬНО-БЫТОВОЙ И ТРАНСПОРТНОЙ ИНФРАСТРУКТУРЫ</vt:lpstr>
      <vt:lpstr>РАССЧЕТНЫЕ ПОКАЗАТЕЛИ ОБЕСПЕЧЕННОСТИ  ОБЪЕКТАМИ БЛАГОУСТРОЙСТВА</vt:lpstr>
      <vt:lpstr>ФОТОФИКСАЦИЯ СУЩЕСТВУЮЩЕГО ПОЛОЖЕНИЯ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	Владимир	Олегович</dc:creator>
  <cp:lastModifiedBy>Боштырев Максим Павлович</cp:lastModifiedBy>
  <cp:revision>267</cp:revision>
  <cp:lastPrinted>2014-07-23T14:03:04Z</cp:lastPrinted>
  <dcterms:created xsi:type="dcterms:W3CDTF">2014-07-14T05:19:20Z</dcterms:created>
  <dcterms:modified xsi:type="dcterms:W3CDTF">2014-08-13T15:19:15Z</dcterms:modified>
</cp:coreProperties>
</file>